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67" r:id="rId3"/>
    <p:sldId id="268" r:id="rId4"/>
    <p:sldId id="269" r:id="rId5"/>
    <p:sldId id="270" r:id="rId6"/>
    <p:sldId id="271" r:id="rId7"/>
    <p:sldId id="272" r:id="rId8"/>
    <p:sldId id="273" r:id="rId9"/>
    <p:sldId id="263" r:id="rId10"/>
    <p:sldId id="262" r:id="rId11"/>
    <p:sldId id="264" r:id="rId12"/>
    <p:sldId id="259" r:id="rId13"/>
    <p:sldId id="260" r:id="rId14"/>
    <p:sldId id="275" r:id="rId15"/>
    <p:sldId id="308" r:id="rId16"/>
    <p:sldId id="309" r:id="rId17"/>
    <p:sldId id="311" r:id="rId18"/>
    <p:sldId id="312" r:id="rId19"/>
    <p:sldId id="279" r:id="rId20"/>
    <p:sldId id="280" r:id="rId21"/>
    <p:sldId id="281" r:id="rId22"/>
    <p:sldId id="313" r:id="rId23"/>
    <p:sldId id="314" r:id="rId24"/>
    <p:sldId id="291" r:id="rId25"/>
    <p:sldId id="315" r:id="rId26"/>
    <p:sldId id="293" r:id="rId27"/>
    <p:sldId id="296" r:id="rId28"/>
    <p:sldId id="297" r:id="rId29"/>
    <p:sldId id="299" r:id="rId30"/>
    <p:sldId id="298" r:id="rId31"/>
    <p:sldId id="300" r:id="rId32"/>
    <p:sldId id="302" r:id="rId33"/>
    <p:sldId id="301" r:id="rId34"/>
    <p:sldId id="306" r:id="rId35"/>
    <p:sldId id="303" r:id="rId36"/>
    <p:sldId id="305" r:id="rId37"/>
    <p:sldId id="304" r:id="rId38"/>
    <p:sldId id="3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26"/>
    <p:restoredTop sz="96327"/>
  </p:normalViewPr>
  <p:slideViewPr>
    <p:cSldViewPr snapToGrid="0">
      <p:cViewPr varScale="1">
        <p:scale>
          <a:sx n="128" d="100"/>
          <a:sy n="128" d="100"/>
        </p:scale>
        <p:origin x="2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62002-FE47-E44A-9934-27B168626197}" type="datetimeFigureOut">
              <a:rPr lang="en-US" smtClean="0"/>
              <a:t>8/27/23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C76F2-41C2-1241-8A6C-A1FD70860E86}" type="slidenum">
              <a:rPr lang="en-US" smtClean="0"/>
              <a:t>‹#›</a:t>
            </a:fld>
            <a:endParaRPr lang="en-US"/>
          </a:p>
        </p:txBody>
      </p:sp>
    </p:spTree>
    <p:extLst>
      <p:ext uri="{BB962C8B-B14F-4D97-AF65-F5344CB8AC3E}">
        <p14:creationId xmlns:p14="http://schemas.microsoft.com/office/powerpoint/2010/main" val="2560568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2C76F2-41C2-1241-8A6C-A1FD70860E86}" type="slidenum">
              <a:rPr lang="en-US" smtClean="0"/>
              <a:t>1</a:t>
            </a:fld>
            <a:endParaRPr lang="en-US"/>
          </a:p>
        </p:txBody>
      </p:sp>
    </p:spTree>
    <p:extLst>
      <p:ext uri="{BB962C8B-B14F-4D97-AF65-F5344CB8AC3E}">
        <p14:creationId xmlns:p14="http://schemas.microsoft.com/office/powerpoint/2010/main" val="218333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36CE-1CA9-8B25-29F2-B6590E3F1FA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6FF2C60-86EA-626C-E020-FBA9BD03A4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A23155-1E68-75D1-D808-C3BA7B49A2D8}"/>
              </a:ext>
            </a:extLst>
          </p:cNvPr>
          <p:cNvSpPr>
            <a:spLocks noGrp="1"/>
          </p:cNvSpPr>
          <p:nvPr>
            <p:ph type="dt" sz="half" idx="10"/>
          </p:nvPr>
        </p:nvSpPr>
        <p:spPr/>
        <p:txBody>
          <a:bodyPr/>
          <a:lstStyle/>
          <a:p>
            <a:fld id="{34CC170A-699D-BB45-AC18-C528FA229D18}" type="datetimeFigureOut">
              <a:rPr lang="en-US" smtClean="0"/>
              <a:t>8/27/23</a:t>
            </a:fld>
            <a:endParaRPr lang="en-US"/>
          </a:p>
        </p:txBody>
      </p:sp>
      <p:sp>
        <p:nvSpPr>
          <p:cNvPr id="5" name="Footer Placeholder 4">
            <a:extLst>
              <a:ext uri="{FF2B5EF4-FFF2-40B4-BE49-F238E27FC236}">
                <a16:creationId xmlns:a16="http://schemas.microsoft.com/office/drawing/2014/main" id="{FA38F6BB-52A7-4427-E36D-4B4A3B9E7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E45E1-AB04-3549-7443-14DF67658865}"/>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158405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8439-A04B-AFDC-50A0-93D43DD818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46FD6F-9F12-E9FD-ADB0-CA85AF549F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AFBAA-1C05-07E8-2292-4CF7E447E717}"/>
              </a:ext>
            </a:extLst>
          </p:cNvPr>
          <p:cNvSpPr>
            <a:spLocks noGrp="1"/>
          </p:cNvSpPr>
          <p:nvPr>
            <p:ph type="dt" sz="half" idx="10"/>
          </p:nvPr>
        </p:nvSpPr>
        <p:spPr/>
        <p:txBody>
          <a:bodyPr/>
          <a:lstStyle/>
          <a:p>
            <a:fld id="{34CC170A-699D-BB45-AC18-C528FA229D18}" type="datetimeFigureOut">
              <a:rPr lang="en-US" smtClean="0"/>
              <a:t>8/27/23</a:t>
            </a:fld>
            <a:endParaRPr lang="en-US"/>
          </a:p>
        </p:txBody>
      </p:sp>
      <p:sp>
        <p:nvSpPr>
          <p:cNvPr id="5" name="Footer Placeholder 4">
            <a:extLst>
              <a:ext uri="{FF2B5EF4-FFF2-40B4-BE49-F238E27FC236}">
                <a16:creationId xmlns:a16="http://schemas.microsoft.com/office/drawing/2014/main" id="{1CAC0F9F-DDA6-9435-E0D1-C352F06A2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7F6D3-6257-0F55-0282-DC52FFBB3C3D}"/>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756992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DA8F-071B-EA37-7F69-9500B9DD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FC99C0-F0ED-C832-01D4-D2A48908F7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0743A3-4742-0E4C-147E-C3DFA342433F}"/>
              </a:ext>
            </a:extLst>
          </p:cNvPr>
          <p:cNvSpPr>
            <a:spLocks noGrp="1"/>
          </p:cNvSpPr>
          <p:nvPr>
            <p:ph type="dt" sz="half" idx="10"/>
          </p:nvPr>
        </p:nvSpPr>
        <p:spPr/>
        <p:txBody>
          <a:bodyPr/>
          <a:lstStyle/>
          <a:p>
            <a:fld id="{34CC170A-699D-BB45-AC18-C528FA229D18}" type="datetimeFigureOut">
              <a:rPr lang="en-US" smtClean="0"/>
              <a:t>8/27/23</a:t>
            </a:fld>
            <a:endParaRPr lang="en-US"/>
          </a:p>
        </p:txBody>
      </p:sp>
      <p:sp>
        <p:nvSpPr>
          <p:cNvPr id="5" name="Footer Placeholder 4">
            <a:extLst>
              <a:ext uri="{FF2B5EF4-FFF2-40B4-BE49-F238E27FC236}">
                <a16:creationId xmlns:a16="http://schemas.microsoft.com/office/drawing/2014/main" id="{63C46181-3AEE-1984-C329-1A0E7E780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D1C19-1D00-41AF-4F27-A8FF7C79B01F}"/>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315235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6478-4F08-1909-2A83-A1B2B09062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5D575A-D410-CB53-B1DA-57E341295B91}"/>
              </a:ext>
            </a:extLst>
          </p:cNvPr>
          <p:cNvSpPr>
            <a:spLocks noGrp="1"/>
          </p:cNvSpPr>
          <p:nvPr>
            <p:ph type="dt" sz="half" idx="10"/>
          </p:nvPr>
        </p:nvSpPr>
        <p:spPr/>
        <p:txBody>
          <a:bodyPr/>
          <a:lstStyle/>
          <a:p>
            <a:fld id="{34CC170A-699D-BB45-AC18-C528FA229D18}" type="datetimeFigureOut">
              <a:rPr lang="en-US" smtClean="0"/>
              <a:t>8/27/23</a:t>
            </a:fld>
            <a:endParaRPr lang="en-US"/>
          </a:p>
        </p:txBody>
      </p:sp>
      <p:sp>
        <p:nvSpPr>
          <p:cNvPr id="4" name="Footer Placeholder 3">
            <a:extLst>
              <a:ext uri="{FF2B5EF4-FFF2-40B4-BE49-F238E27FC236}">
                <a16:creationId xmlns:a16="http://schemas.microsoft.com/office/drawing/2014/main" id="{BEC02892-FFC1-C243-02EF-1B9A43BC82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40D223-9EA5-B16C-4C82-CBA82CFA00DE}"/>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39595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2F1C67-D913-E72B-AF2E-63D252445473}"/>
              </a:ext>
            </a:extLst>
          </p:cNvPr>
          <p:cNvSpPr>
            <a:spLocks noGrp="1"/>
          </p:cNvSpPr>
          <p:nvPr>
            <p:ph type="dt" sz="half" idx="10"/>
          </p:nvPr>
        </p:nvSpPr>
        <p:spPr/>
        <p:txBody>
          <a:bodyPr/>
          <a:lstStyle/>
          <a:p>
            <a:fld id="{34CC170A-699D-BB45-AC18-C528FA229D18}" type="datetimeFigureOut">
              <a:rPr lang="en-US" smtClean="0"/>
              <a:t>8/27/23</a:t>
            </a:fld>
            <a:endParaRPr lang="en-US"/>
          </a:p>
        </p:txBody>
      </p:sp>
      <p:sp>
        <p:nvSpPr>
          <p:cNvPr id="3" name="Footer Placeholder 2">
            <a:extLst>
              <a:ext uri="{FF2B5EF4-FFF2-40B4-BE49-F238E27FC236}">
                <a16:creationId xmlns:a16="http://schemas.microsoft.com/office/drawing/2014/main" id="{DD6279FF-3095-0D3F-E6E5-7E5ACD4701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4D85D-4682-B5F1-54D5-8C055EF26648}"/>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25773397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73E1A-CFB3-3B14-0A25-596A796BB0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C6634D2-CABC-8F8E-669E-148B25557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C7B2C-1DEB-1242-D059-882536A681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CC170A-699D-BB45-AC18-C528FA229D18}" type="datetimeFigureOut">
              <a:rPr lang="en-US" smtClean="0"/>
              <a:t>8/27/23</a:t>
            </a:fld>
            <a:endParaRPr lang="en-US"/>
          </a:p>
        </p:txBody>
      </p:sp>
      <p:sp>
        <p:nvSpPr>
          <p:cNvPr id="5" name="Footer Placeholder 4">
            <a:extLst>
              <a:ext uri="{FF2B5EF4-FFF2-40B4-BE49-F238E27FC236}">
                <a16:creationId xmlns:a16="http://schemas.microsoft.com/office/drawing/2014/main" id="{754CB8F0-A549-9F3D-15BA-C7C5D5849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D47F0E-7941-2601-1B99-7E117459F1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B7F8AC-13BC-174D-B981-613CEAD468F3}" type="slidenum">
              <a:rPr lang="en-US" smtClean="0"/>
              <a:t>‹#›</a:t>
            </a:fld>
            <a:endParaRPr lang="en-US"/>
          </a:p>
        </p:txBody>
      </p:sp>
    </p:spTree>
    <p:extLst>
      <p:ext uri="{BB962C8B-B14F-4D97-AF65-F5344CB8AC3E}">
        <p14:creationId xmlns:p14="http://schemas.microsoft.com/office/powerpoint/2010/main" val="164021254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xStyles>
    <p:titleStyle>
      <a:lvl1pPr algn="l" defTabSz="914400" rtl="0" eaLnBrk="1" latinLnBrk="0" hangingPunct="1">
        <a:lnSpc>
          <a:spcPct val="90000"/>
        </a:lnSpc>
        <a:spcBef>
          <a:spcPct val="0"/>
        </a:spcBef>
        <a:buNone/>
        <a:defRPr sz="4400" kern="1200" baseline="0">
          <a:solidFill>
            <a:srgbClr val="FFC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1" name="Rectangle 1">
            <a:extLst>
              <a:ext uri="{FF2B5EF4-FFF2-40B4-BE49-F238E27FC236}">
                <a16:creationId xmlns:a16="http://schemas.microsoft.com/office/drawing/2014/main" id="{41ADE056-6276-F512-BA14-DA14AFC643C5}"/>
              </a:ext>
            </a:extLst>
          </p:cNvPr>
          <p:cNvSpPr>
            <a:spLocks noGrp="1" noChangeArrowheads="1"/>
          </p:cNvSpPr>
          <p:nvPr>
            <p:ph type="ctrTitle"/>
          </p:nvPr>
        </p:nvSpPr>
        <p:spPr>
          <a:xfrm>
            <a:off x="640080" y="320040"/>
            <a:ext cx="6692827" cy="3892669"/>
          </a:xfrm>
        </p:spPr>
        <p:txBody>
          <a:bodyPr>
            <a:normAutofit/>
          </a:bodyPr>
          <a:lstStyle/>
          <a:p>
            <a:pPr algn="l" eaLnBrk="1"/>
            <a:r>
              <a:rPr lang="en-US" altLang="en-US" sz="6600" dirty="0"/>
              <a:t>Sakai: Twenty Years of Innovation</a:t>
            </a:r>
          </a:p>
        </p:txBody>
      </p:sp>
      <p:sp>
        <p:nvSpPr>
          <p:cNvPr id="5122" name="Rectangle 2">
            <a:extLst>
              <a:ext uri="{FF2B5EF4-FFF2-40B4-BE49-F238E27FC236}">
                <a16:creationId xmlns:a16="http://schemas.microsoft.com/office/drawing/2014/main" id="{F124A0ED-510C-33DA-D52B-0D65BF4401DE}"/>
              </a:ext>
            </a:extLst>
          </p:cNvPr>
          <p:cNvSpPr>
            <a:spLocks noGrp="1" noChangeArrowheads="1"/>
          </p:cNvSpPr>
          <p:nvPr>
            <p:ph type="subTitle" idx="1"/>
          </p:nvPr>
        </p:nvSpPr>
        <p:spPr>
          <a:xfrm>
            <a:off x="640080" y="4631161"/>
            <a:ext cx="6692827" cy="1569486"/>
          </a:xfrm>
        </p:spPr>
        <p:txBody>
          <a:bodyPr>
            <a:normAutofit/>
          </a:bodyPr>
          <a:lstStyle/>
          <a:p>
            <a:pPr marL="0" indent="0" algn="l"/>
            <a:r>
              <a:rPr lang="en-US" altLang="en-US"/>
              <a:t>Dr. Charles Severance</a:t>
            </a:r>
          </a:p>
          <a:p>
            <a:pPr marL="0" indent="0" algn="l"/>
            <a:r>
              <a:rPr lang="en-US" altLang="en-US"/>
              <a:t>Sakai PMC Chair</a:t>
            </a:r>
          </a:p>
        </p:txBody>
      </p:sp>
      <p:sp>
        <p:nvSpPr>
          <p:cNvPr id="51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over Art">
            <a:extLst>
              <a:ext uri="{FF2B5EF4-FFF2-40B4-BE49-F238E27FC236}">
                <a16:creationId xmlns:a16="http://schemas.microsoft.com/office/drawing/2014/main" id="{AB2BA62E-D4BE-AFFA-9B18-46320EC73ECC}"/>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784059" y="320040"/>
            <a:ext cx="4082337" cy="5981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reet with trees and cars&#10;&#10;Description automatically generated">
            <a:extLst>
              <a:ext uri="{FF2B5EF4-FFF2-40B4-BE49-F238E27FC236}">
                <a16:creationId xmlns:a16="http://schemas.microsoft.com/office/drawing/2014/main" id="{F8CBCC01-E7A6-1467-D85A-EE833A762E94}"/>
              </a:ext>
            </a:extLst>
          </p:cNvPr>
          <p:cNvPicPr>
            <a:picLocks noChangeAspect="1"/>
          </p:cNvPicPr>
          <p:nvPr/>
        </p:nvPicPr>
        <p:blipFill>
          <a:blip r:embed="rId2"/>
          <a:stretch>
            <a:fillRect/>
          </a:stretch>
        </p:blipFill>
        <p:spPr>
          <a:xfrm>
            <a:off x="2032000" y="381000"/>
            <a:ext cx="7772400" cy="5829300"/>
          </a:xfrm>
          <a:prstGeom prst="rect">
            <a:avLst/>
          </a:prstGeom>
        </p:spPr>
      </p:pic>
      <p:sp>
        <p:nvSpPr>
          <p:cNvPr id="4" name="TextBox 3">
            <a:extLst>
              <a:ext uri="{FF2B5EF4-FFF2-40B4-BE49-F238E27FC236}">
                <a16:creationId xmlns:a16="http://schemas.microsoft.com/office/drawing/2014/main" id="{5C755E1F-C4AE-9C6C-8EAB-5E6BC1802AA3}"/>
              </a:ext>
            </a:extLst>
          </p:cNvPr>
          <p:cNvSpPr txBox="1"/>
          <p:nvPr/>
        </p:nvSpPr>
        <p:spPr>
          <a:xfrm>
            <a:off x="10160000" y="6210300"/>
            <a:ext cx="1491114" cy="369332"/>
          </a:xfrm>
          <a:prstGeom prst="rect">
            <a:avLst/>
          </a:prstGeom>
          <a:noFill/>
        </p:spPr>
        <p:txBody>
          <a:bodyPr wrap="none" rtlCol="0">
            <a:spAutoFit/>
          </a:bodyPr>
          <a:lstStyle/>
          <a:p>
            <a:r>
              <a:rPr lang="en-US" dirty="0"/>
              <a:t>April 29, 2005</a:t>
            </a:r>
          </a:p>
        </p:txBody>
      </p:sp>
    </p:spTree>
    <p:extLst>
      <p:ext uri="{BB962C8B-B14F-4D97-AF65-F5344CB8AC3E}">
        <p14:creationId xmlns:p14="http://schemas.microsoft.com/office/powerpoint/2010/main" val="1426044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walking in front of a building&#10;&#10;Description automatically generated">
            <a:extLst>
              <a:ext uri="{FF2B5EF4-FFF2-40B4-BE49-F238E27FC236}">
                <a16:creationId xmlns:a16="http://schemas.microsoft.com/office/drawing/2014/main" id="{8437B4F0-FFDC-1F1B-7700-D670F01B82D4}"/>
              </a:ext>
            </a:extLst>
          </p:cNvPr>
          <p:cNvPicPr>
            <a:picLocks noChangeAspect="1"/>
          </p:cNvPicPr>
          <p:nvPr/>
        </p:nvPicPr>
        <p:blipFill>
          <a:blip r:embed="rId2"/>
          <a:stretch>
            <a:fillRect/>
          </a:stretch>
        </p:blipFill>
        <p:spPr>
          <a:xfrm>
            <a:off x="6176433" y="1414462"/>
            <a:ext cx="5372100" cy="4029075"/>
          </a:xfrm>
          <a:prstGeom prst="rect">
            <a:avLst/>
          </a:prstGeom>
        </p:spPr>
      </p:pic>
      <p:sp>
        <p:nvSpPr>
          <p:cNvPr id="18" name="Rectangle 1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rowd of people in a room&#10;&#10;Description automatically generated">
            <a:extLst>
              <a:ext uri="{FF2B5EF4-FFF2-40B4-BE49-F238E27FC236}">
                <a16:creationId xmlns:a16="http://schemas.microsoft.com/office/drawing/2014/main" id="{B1BF3912-B508-C233-D111-1183C006A18B}"/>
              </a:ext>
            </a:extLst>
          </p:cNvPr>
          <p:cNvPicPr>
            <a:picLocks noChangeAspect="1"/>
          </p:cNvPicPr>
          <p:nvPr/>
        </p:nvPicPr>
        <p:blipFill>
          <a:blip r:embed="rId3"/>
          <a:stretch>
            <a:fillRect/>
          </a:stretch>
        </p:blipFill>
        <p:spPr>
          <a:xfrm>
            <a:off x="643466" y="1414463"/>
            <a:ext cx="5372099" cy="4029074"/>
          </a:xfrm>
          <a:prstGeom prst="rect">
            <a:avLst/>
          </a:prstGeom>
        </p:spPr>
      </p:pic>
      <p:sp>
        <p:nvSpPr>
          <p:cNvPr id="7" name="TextBox 6">
            <a:extLst>
              <a:ext uri="{FF2B5EF4-FFF2-40B4-BE49-F238E27FC236}">
                <a16:creationId xmlns:a16="http://schemas.microsoft.com/office/drawing/2014/main" id="{271F2E15-96B9-DE3F-75A0-6AC18039000C}"/>
              </a:ext>
            </a:extLst>
          </p:cNvPr>
          <p:cNvSpPr txBox="1"/>
          <p:nvPr/>
        </p:nvSpPr>
        <p:spPr>
          <a:xfrm>
            <a:off x="10160000" y="6210300"/>
            <a:ext cx="1491114" cy="369332"/>
          </a:xfrm>
          <a:prstGeom prst="rect">
            <a:avLst/>
          </a:prstGeom>
          <a:noFill/>
        </p:spPr>
        <p:txBody>
          <a:bodyPr wrap="none" rtlCol="0">
            <a:spAutoFit/>
          </a:bodyPr>
          <a:lstStyle/>
          <a:p>
            <a:r>
              <a:rPr lang="en-US" dirty="0"/>
              <a:t>April 27, 2005</a:t>
            </a:r>
          </a:p>
        </p:txBody>
      </p:sp>
    </p:spTree>
    <p:extLst>
      <p:ext uri="{BB962C8B-B14F-4D97-AF65-F5344CB8AC3E}">
        <p14:creationId xmlns:p14="http://schemas.microsoft.com/office/powerpoint/2010/main" val="1137064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people standing together&#10;&#10;Description automatically generated">
            <a:extLst>
              <a:ext uri="{FF2B5EF4-FFF2-40B4-BE49-F238E27FC236}">
                <a16:creationId xmlns:a16="http://schemas.microsoft.com/office/drawing/2014/main" id="{8095D73A-7950-60BD-A1A6-1758A14CA42F}"/>
              </a:ext>
            </a:extLst>
          </p:cNvPr>
          <p:cNvPicPr>
            <a:picLocks noChangeAspect="1"/>
          </p:cNvPicPr>
          <p:nvPr/>
        </p:nvPicPr>
        <p:blipFill>
          <a:blip r:embed="rId2"/>
          <a:stretch>
            <a:fillRect/>
          </a:stretch>
        </p:blipFill>
        <p:spPr>
          <a:xfrm>
            <a:off x="784225" y="457200"/>
            <a:ext cx="3938588" cy="2935288"/>
          </a:xfrm>
          <a:prstGeom prst="rect">
            <a:avLst/>
          </a:prstGeom>
        </p:spPr>
      </p:pic>
      <p:pic>
        <p:nvPicPr>
          <p:cNvPr id="3" name="Picture 2" descr="A group of people looking at a computer&#10;&#10;Description automatically generated">
            <a:extLst>
              <a:ext uri="{FF2B5EF4-FFF2-40B4-BE49-F238E27FC236}">
                <a16:creationId xmlns:a16="http://schemas.microsoft.com/office/drawing/2014/main" id="{662F4F17-0997-EF2C-A353-51132B8CA334}"/>
              </a:ext>
            </a:extLst>
          </p:cNvPr>
          <p:cNvPicPr>
            <a:picLocks noChangeAspect="1"/>
          </p:cNvPicPr>
          <p:nvPr/>
        </p:nvPicPr>
        <p:blipFill>
          <a:blip r:embed="rId3"/>
          <a:stretch>
            <a:fillRect/>
          </a:stretch>
        </p:blipFill>
        <p:spPr>
          <a:xfrm>
            <a:off x="4794250" y="457200"/>
            <a:ext cx="3938588" cy="2935288"/>
          </a:xfrm>
          <a:prstGeom prst="rect">
            <a:avLst/>
          </a:prstGeom>
        </p:spPr>
      </p:pic>
      <p:pic>
        <p:nvPicPr>
          <p:cNvPr id="4" name="Picture 3" descr="A group of men looking at a computer&#10;&#10;Description automatically generated">
            <a:extLst>
              <a:ext uri="{FF2B5EF4-FFF2-40B4-BE49-F238E27FC236}">
                <a16:creationId xmlns:a16="http://schemas.microsoft.com/office/drawing/2014/main" id="{19E7D85D-0D86-97EC-9995-BBA1DC1C83AD}"/>
              </a:ext>
            </a:extLst>
          </p:cNvPr>
          <p:cNvPicPr>
            <a:picLocks noChangeAspect="1"/>
          </p:cNvPicPr>
          <p:nvPr/>
        </p:nvPicPr>
        <p:blipFill>
          <a:blip r:embed="rId4"/>
          <a:stretch>
            <a:fillRect/>
          </a:stretch>
        </p:blipFill>
        <p:spPr>
          <a:xfrm>
            <a:off x="784225" y="3465513"/>
            <a:ext cx="3938588" cy="2935288"/>
          </a:xfrm>
          <a:prstGeom prst="rect">
            <a:avLst/>
          </a:prstGeom>
        </p:spPr>
      </p:pic>
      <p:pic>
        <p:nvPicPr>
          <p:cNvPr id="5" name="Picture 4" descr="A person and person sitting in chairs&#10;&#10;Description automatically generated">
            <a:extLst>
              <a:ext uri="{FF2B5EF4-FFF2-40B4-BE49-F238E27FC236}">
                <a16:creationId xmlns:a16="http://schemas.microsoft.com/office/drawing/2014/main" id="{B4B170B7-FCF8-6AAA-7593-D7B4CE5FE610}"/>
              </a:ext>
            </a:extLst>
          </p:cNvPr>
          <p:cNvPicPr>
            <a:picLocks noChangeAspect="1"/>
          </p:cNvPicPr>
          <p:nvPr/>
        </p:nvPicPr>
        <p:blipFill>
          <a:blip r:embed="rId5"/>
          <a:stretch>
            <a:fillRect/>
          </a:stretch>
        </p:blipFill>
        <p:spPr>
          <a:xfrm>
            <a:off x="4794250" y="3465513"/>
            <a:ext cx="3938588" cy="2935288"/>
          </a:xfrm>
          <a:prstGeom prst="rect">
            <a:avLst/>
          </a:prstGeom>
        </p:spPr>
      </p:pic>
      <p:pic>
        <p:nvPicPr>
          <p:cNvPr id="6" name="Picture 5" descr="A building with people walking across the street&#10;&#10;Description automatically generated">
            <a:extLst>
              <a:ext uri="{FF2B5EF4-FFF2-40B4-BE49-F238E27FC236}">
                <a16:creationId xmlns:a16="http://schemas.microsoft.com/office/drawing/2014/main" id="{16E1A486-4459-9A02-2C68-4175E1F3BE4D}"/>
              </a:ext>
            </a:extLst>
          </p:cNvPr>
          <p:cNvPicPr>
            <a:picLocks noChangeAspect="1"/>
          </p:cNvPicPr>
          <p:nvPr/>
        </p:nvPicPr>
        <p:blipFill>
          <a:blip r:embed="rId6"/>
          <a:stretch>
            <a:fillRect/>
          </a:stretch>
        </p:blipFill>
        <p:spPr>
          <a:xfrm>
            <a:off x="8805863" y="457200"/>
            <a:ext cx="2601913" cy="1933575"/>
          </a:xfrm>
          <a:prstGeom prst="rect">
            <a:avLst/>
          </a:prstGeom>
        </p:spPr>
      </p:pic>
      <p:pic>
        <p:nvPicPr>
          <p:cNvPr id="7" name="Picture 6" descr="A group of men sitting around a table using a computer&#10;&#10;Description automatically generated">
            <a:extLst>
              <a:ext uri="{FF2B5EF4-FFF2-40B4-BE49-F238E27FC236}">
                <a16:creationId xmlns:a16="http://schemas.microsoft.com/office/drawing/2014/main" id="{453CF4B1-A4C0-6456-3A73-229593B16D3A}"/>
              </a:ext>
            </a:extLst>
          </p:cNvPr>
          <p:cNvPicPr>
            <a:picLocks noChangeAspect="1"/>
          </p:cNvPicPr>
          <p:nvPr/>
        </p:nvPicPr>
        <p:blipFill>
          <a:blip r:embed="rId7"/>
          <a:stretch>
            <a:fillRect/>
          </a:stretch>
        </p:blipFill>
        <p:spPr>
          <a:xfrm>
            <a:off x="8805863" y="2462213"/>
            <a:ext cx="2601913" cy="1933575"/>
          </a:xfrm>
          <a:prstGeom prst="rect">
            <a:avLst/>
          </a:prstGeom>
        </p:spPr>
      </p:pic>
      <p:pic>
        <p:nvPicPr>
          <p:cNvPr id="8" name="Picture 7" descr="A group of men sitting outside&#10;&#10;Description automatically generated">
            <a:extLst>
              <a:ext uri="{FF2B5EF4-FFF2-40B4-BE49-F238E27FC236}">
                <a16:creationId xmlns:a16="http://schemas.microsoft.com/office/drawing/2014/main" id="{AB36D988-FA68-E476-4176-E0ED667BC486}"/>
              </a:ext>
            </a:extLst>
          </p:cNvPr>
          <p:cNvPicPr>
            <a:picLocks noChangeAspect="1"/>
          </p:cNvPicPr>
          <p:nvPr/>
        </p:nvPicPr>
        <p:blipFill>
          <a:blip r:embed="rId8"/>
          <a:stretch>
            <a:fillRect/>
          </a:stretch>
        </p:blipFill>
        <p:spPr>
          <a:xfrm>
            <a:off x="8805863" y="4467225"/>
            <a:ext cx="2601913" cy="1933575"/>
          </a:xfrm>
          <a:prstGeom prst="rect">
            <a:avLst/>
          </a:prstGeom>
        </p:spPr>
      </p:pic>
      <p:sp>
        <p:nvSpPr>
          <p:cNvPr id="9" name="TextBox 8">
            <a:extLst>
              <a:ext uri="{FF2B5EF4-FFF2-40B4-BE49-F238E27FC236}">
                <a16:creationId xmlns:a16="http://schemas.microsoft.com/office/drawing/2014/main" id="{8DC5541D-0954-519E-F827-6EBEB3700F5D}"/>
              </a:ext>
            </a:extLst>
          </p:cNvPr>
          <p:cNvSpPr txBox="1"/>
          <p:nvPr/>
        </p:nvSpPr>
        <p:spPr>
          <a:xfrm>
            <a:off x="10812100" y="6444520"/>
            <a:ext cx="1191352" cy="369332"/>
          </a:xfrm>
          <a:prstGeom prst="rect">
            <a:avLst/>
          </a:prstGeom>
          <a:noFill/>
        </p:spPr>
        <p:txBody>
          <a:bodyPr wrap="none" rtlCol="0">
            <a:spAutoFit/>
          </a:bodyPr>
          <a:lstStyle/>
          <a:p>
            <a:r>
              <a:rPr lang="en-US" dirty="0"/>
              <a:t>June  2005</a:t>
            </a:r>
          </a:p>
        </p:txBody>
      </p:sp>
    </p:spTree>
    <p:extLst>
      <p:ext uri="{BB962C8B-B14F-4D97-AF65-F5344CB8AC3E}">
        <p14:creationId xmlns:p14="http://schemas.microsoft.com/office/powerpoint/2010/main" val="19824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men standing in a room&#10;&#10;Description automatically generated">
            <a:extLst>
              <a:ext uri="{FF2B5EF4-FFF2-40B4-BE49-F238E27FC236}">
                <a16:creationId xmlns:a16="http://schemas.microsoft.com/office/drawing/2014/main" id="{4E337345-EA6D-7F5D-F042-2E7768BE492F}"/>
              </a:ext>
            </a:extLst>
          </p:cNvPr>
          <p:cNvPicPr>
            <a:picLocks noChangeAspect="1"/>
          </p:cNvPicPr>
          <p:nvPr/>
        </p:nvPicPr>
        <p:blipFill>
          <a:blip r:embed="rId2"/>
          <a:stretch>
            <a:fillRect/>
          </a:stretch>
        </p:blipFill>
        <p:spPr>
          <a:xfrm>
            <a:off x="749300" y="457200"/>
            <a:ext cx="2605088" cy="1936750"/>
          </a:xfrm>
          <a:prstGeom prst="rect">
            <a:avLst/>
          </a:prstGeom>
        </p:spPr>
      </p:pic>
      <p:pic>
        <p:nvPicPr>
          <p:cNvPr id="5" name="Picture 4" descr="A group of people looking at a screen&#10;&#10;Description automatically generated">
            <a:extLst>
              <a:ext uri="{FF2B5EF4-FFF2-40B4-BE49-F238E27FC236}">
                <a16:creationId xmlns:a16="http://schemas.microsoft.com/office/drawing/2014/main" id="{06CAA55E-3A93-DD08-01A5-2B2E0CCE91CC}"/>
              </a:ext>
            </a:extLst>
          </p:cNvPr>
          <p:cNvPicPr>
            <a:picLocks noChangeAspect="1"/>
          </p:cNvPicPr>
          <p:nvPr/>
        </p:nvPicPr>
        <p:blipFill>
          <a:blip r:embed="rId3"/>
          <a:stretch>
            <a:fillRect/>
          </a:stretch>
        </p:blipFill>
        <p:spPr>
          <a:xfrm>
            <a:off x="749300" y="2468563"/>
            <a:ext cx="2605088" cy="1927225"/>
          </a:xfrm>
          <a:prstGeom prst="rect">
            <a:avLst/>
          </a:prstGeom>
        </p:spPr>
      </p:pic>
      <p:pic>
        <p:nvPicPr>
          <p:cNvPr id="7" name="Picture 6" descr="A person in a white shirt&#10;&#10;Description automatically generated">
            <a:extLst>
              <a:ext uri="{FF2B5EF4-FFF2-40B4-BE49-F238E27FC236}">
                <a16:creationId xmlns:a16="http://schemas.microsoft.com/office/drawing/2014/main" id="{209914CE-CDF3-9092-3E42-99AE709418A0}"/>
              </a:ext>
            </a:extLst>
          </p:cNvPr>
          <p:cNvPicPr>
            <a:picLocks noChangeAspect="1"/>
          </p:cNvPicPr>
          <p:nvPr/>
        </p:nvPicPr>
        <p:blipFill>
          <a:blip r:embed="rId4"/>
          <a:stretch>
            <a:fillRect/>
          </a:stretch>
        </p:blipFill>
        <p:spPr>
          <a:xfrm>
            <a:off x="749300" y="4468813"/>
            <a:ext cx="2605088" cy="1933575"/>
          </a:xfrm>
          <a:prstGeom prst="rect">
            <a:avLst/>
          </a:prstGeom>
        </p:spPr>
      </p:pic>
      <p:pic>
        <p:nvPicPr>
          <p:cNvPr id="9" name="Picture 8" descr="A person in a blue shirt&#10;&#10;Description automatically generated">
            <a:extLst>
              <a:ext uri="{FF2B5EF4-FFF2-40B4-BE49-F238E27FC236}">
                <a16:creationId xmlns:a16="http://schemas.microsoft.com/office/drawing/2014/main" id="{D28320AA-FC72-32A9-02DF-55A2619D8D2A}"/>
              </a:ext>
            </a:extLst>
          </p:cNvPr>
          <p:cNvPicPr>
            <a:picLocks noChangeAspect="1"/>
          </p:cNvPicPr>
          <p:nvPr/>
        </p:nvPicPr>
        <p:blipFill>
          <a:blip r:embed="rId5"/>
          <a:stretch>
            <a:fillRect/>
          </a:stretch>
        </p:blipFill>
        <p:spPr>
          <a:xfrm>
            <a:off x="3427413" y="457200"/>
            <a:ext cx="3973513" cy="2941638"/>
          </a:xfrm>
          <a:prstGeom prst="rect">
            <a:avLst/>
          </a:prstGeom>
        </p:spPr>
      </p:pic>
      <p:pic>
        <p:nvPicPr>
          <p:cNvPr id="11" name="Picture 10" descr="A person sitting in a chair&#10;&#10;Description automatically generated">
            <a:extLst>
              <a:ext uri="{FF2B5EF4-FFF2-40B4-BE49-F238E27FC236}">
                <a16:creationId xmlns:a16="http://schemas.microsoft.com/office/drawing/2014/main" id="{516AA6DD-C17A-AE12-BB73-4186E1710C9B}"/>
              </a:ext>
            </a:extLst>
          </p:cNvPr>
          <p:cNvPicPr>
            <a:picLocks noChangeAspect="1"/>
          </p:cNvPicPr>
          <p:nvPr/>
        </p:nvPicPr>
        <p:blipFill>
          <a:blip r:embed="rId6"/>
          <a:stretch>
            <a:fillRect/>
          </a:stretch>
        </p:blipFill>
        <p:spPr>
          <a:xfrm>
            <a:off x="7473950" y="457200"/>
            <a:ext cx="3968750" cy="2941638"/>
          </a:xfrm>
          <a:prstGeom prst="rect">
            <a:avLst/>
          </a:prstGeom>
        </p:spPr>
      </p:pic>
      <p:pic>
        <p:nvPicPr>
          <p:cNvPr id="13" name="Picture 12" descr="A computer screen with a white and blue screen&#10;&#10;Description automatically generated">
            <a:extLst>
              <a:ext uri="{FF2B5EF4-FFF2-40B4-BE49-F238E27FC236}">
                <a16:creationId xmlns:a16="http://schemas.microsoft.com/office/drawing/2014/main" id="{2AF704D2-DAA7-F433-F9C5-D91E79161BEB}"/>
              </a:ext>
            </a:extLst>
          </p:cNvPr>
          <p:cNvPicPr>
            <a:picLocks noChangeAspect="1"/>
          </p:cNvPicPr>
          <p:nvPr/>
        </p:nvPicPr>
        <p:blipFill>
          <a:blip r:embed="rId7"/>
          <a:stretch>
            <a:fillRect/>
          </a:stretch>
        </p:blipFill>
        <p:spPr>
          <a:xfrm>
            <a:off x="3427413" y="3473450"/>
            <a:ext cx="3970338" cy="2928938"/>
          </a:xfrm>
          <a:prstGeom prst="rect">
            <a:avLst/>
          </a:prstGeom>
        </p:spPr>
      </p:pic>
      <p:pic>
        <p:nvPicPr>
          <p:cNvPr id="15" name="Picture 14" descr="A person talking to another person&#10;&#10;Description automatically generated">
            <a:extLst>
              <a:ext uri="{FF2B5EF4-FFF2-40B4-BE49-F238E27FC236}">
                <a16:creationId xmlns:a16="http://schemas.microsoft.com/office/drawing/2014/main" id="{7CC04AD1-3DE1-2D27-98C9-E1EEB0FC27EF}"/>
              </a:ext>
            </a:extLst>
          </p:cNvPr>
          <p:cNvPicPr>
            <a:picLocks noChangeAspect="1"/>
          </p:cNvPicPr>
          <p:nvPr/>
        </p:nvPicPr>
        <p:blipFill>
          <a:blip r:embed="rId8"/>
          <a:stretch>
            <a:fillRect/>
          </a:stretch>
        </p:blipFill>
        <p:spPr>
          <a:xfrm>
            <a:off x="7469188" y="3473450"/>
            <a:ext cx="3971925" cy="2928938"/>
          </a:xfrm>
          <a:prstGeom prst="rect">
            <a:avLst/>
          </a:prstGeom>
        </p:spPr>
      </p:pic>
      <p:sp>
        <p:nvSpPr>
          <p:cNvPr id="17" name="TextBox 16">
            <a:extLst>
              <a:ext uri="{FF2B5EF4-FFF2-40B4-BE49-F238E27FC236}">
                <a16:creationId xmlns:a16="http://schemas.microsoft.com/office/drawing/2014/main" id="{2312D68A-A16B-1DCC-D57F-170ED2EE15C4}"/>
              </a:ext>
            </a:extLst>
          </p:cNvPr>
          <p:cNvSpPr txBox="1"/>
          <p:nvPr/>
        </p:nvSpPr>
        <p:spPr>
          <a:xfrm>
            <a:off x="10812100" y="6444520"/>
            <a:ext cx="1191352" cy="369332"/>
          </a:xfrm>
          <a:prstGeom prst="rect">
            <a:avLst/>
          </a:prstGeom>
          <a:noFill/>
        </p:spPr>
        <p:txBody>
          <a:bodyPr wrap="none" rtlCol="0">
            <a:spAutoFit/>
          </a:bodyPr>
          <a:lstStyle/>
          <a:p>
            <a:r>
              <a:rPr lang="en-US" dirty="0"/>
              <a:t>June  2006</a:t>
            </a:r>
          </a:p>
        </p:txBody>
      </p:sp>
    </p:spTree>
    <p:extLst>
      <p:ext uri="{BB962C8B-B14F-4D97-AF65-F5344CB8AC3E}">
        <p14:creationId xmlns:p14="http://schemas.microsoft.com/office/powerpoint/2010/main" val="174270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F5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ith a tattoo on their arm&#10;&#10;Description automatically generated">
            <a:extLst>
              <a:ext uri="{FF2B5EF4-FFF2-40B4-BE49-F238E27FC236}">
                <a16:creationId xmlns:a16="http://schemas.microsoft.com/office/drawing/2014/main" id="{D2841ECB-7ADC-48B1-2F0C-97F18A1C177D}"/>
              </a:ext>
            </a:extLst>
          </p:cNvPr>
          <p:cNvPicPr>
            <a:picLocks noChangeAspect="1"/>
          </p:cNvPicPr>
          <p:nvPr/>
        </p:nvPicPr>
        <p:blipFill>
          <a:blip r:embed="rId2"/>
          <a:stretch>
            <a:fillRect/>
          </a:stretch>
        </p:blipFill>
        <p:spPr>
          <a:xfrm>
            <a:off x="6399213" y="639763"/>
            <a:ext cx="3089275" cy="2293938"/>
          </a:xfrm>
          <a:prstGeom prst="rect">
            <a:avLst/>
          </a:prstGeom>
        </p:spPr>
      </p:pic>
      <p:pic>
        <p:nvPicPr>
          <p:cNvPr id="9" name="Picture 8" descr="A tattoo on a person's arm&#10;&#10;Description automatically generated">
            <a:extLst>
              <a:ext uri="{FF2B5EF4-FFF2-40B4-BE49-F238E27FC236}">
                <a16:creationId xmlns:a16="http://schemas.microsoft.com/office/drawing/2014/main" id="{163A59AF-5118-F908-B7D0-788E44F50397}"/>
              </a:ext>
            </a:extLst>
          </p:cNvPr>
          <p:cNvPicPr>
            <a:picLocks noChangeAspect="1"/>
          </p:cNvPicPr>
          <p:nvPr/>
        </p:nvPicPr>
        <p:blipFill>
          <a:blip r:embed="rId3"/>
          <a:stretch>
            <a:fillRect/>
          </a:stretch>
        </p:blipFill>
        <p:spPr>
          <a:xfrm>
            <a:off x="9558338" y="639763"/>
            <a:ext cx="1693863" cy="2293938"/>
          </a:xfrm>
          <a:prstGeom prst="rect">
            <a:avLst/>
          </a:prstGeom>
        </p:spPr>
      </p:pic>
      <p:pic>
        <p:nvPicPr>
          <p:cNvPr id="3" name="Picture 2" descr="A person holding a tattoo on his shoulder&#10;&#10;Description automatically generated">
            <a:extLst>
              <a:ext uri="{FF2B5EF4-FFF2-40B4-BE49-F238E27FC236}">
                <a16:creationId xmlns:a16="http://schemas.microsoft.com/office/drawing/2014/main" id="{78AE8E03-3DEE-42C5-AFA7-54D63A37F033}"/>
              </a:ext>
            </a:extLst>
          </p:cNvPr>
          <p:cNvPicPr>
            <a:picLocks noChangeAspect="1"/>
          </p:cNvPicPr>
          <p:nvPr/>
        </p:nvPicPr>
        <p:blipFill>
          <a:blip r:embed="rId4"/>
          <a:stretch>
            <a:fillRect/>
          </a:stretch>
        </p:blipFill>
        <p:spPr>
          <a:xfrm>
            <a:off x="6399213" y="3001963"/>
            <a:ext cx="4851400" cy="3216275"/>
          </a:xfrm>
          <a:prstGeom prst="rect">
            <a:avLst/>
          </a:prstGeom>
        </p:spPr>
      </p:pic>
      <p:sp>
        <p:nvSpPr>
          <p:cNvPr id="4" name="Title 3">
            <a:extLst>
              <a:ext uri="{FF2B5EF4-FFF2-40B4-BE49-F238E27FC236}">
                <a16:creationId xmlns:a16="http://schemas.microsoft.com/office/drawing/2014/main" id="{9D1B6FD3-F69A-1F3A-338E-6667B6443793}"/>
              </a:ext>
            </a:extLst>
          </p:cNvPr>
          <p:cNvSpPr>
            <a:spLocks noGrp="1"/>
          </p:cNvSpPr>
          <p:nvPr>
            <p:ph type="title" idx="4294967295"/>
          </p:nvPr>
        </p:nvSpPr>
        <p:spPr>
          <a:xfrm>
            <a:off x="621629" y="640080"/>
            <a:ext cx="4225290" cy="5578816"/>
          </a:xfrm>
        </p:spPr>
        <p:txBody>
          <a:bodyPr vert="horz" lIns="91440" tIns="45720" rIns="91440" bIns="45720" rtlCol="0" anchor="ctr">
            <a:normAutofit/>
          </a:bodyPr>
          <a:lstStyle/>
          <a:p>
            <a:pPr algn="ctr"/>
            <a:r>
              <a:rPr lang="en-US" sz="4000" kern="1200" dirty="0">
                <a:solidFill>
                  <a:srgbClr val="FFFFFF"/>
                </a:solidFill>
                <a:latin typeface="+mj-lt"/>
                <a:ea typeface="+mj-ea"/>
                <a:cs typeface="+mj-cs"/>
              </a:rPr>
              <a:t>Sakai's fearless innovation, focus on interoperability, and leadership changed the LMS market forever</a:t>
            </a:r>
          </a:p>
        </p:txBody>
      </p:sp>
    </p:spTree>
    <p:extLst>
      <p:ext uri="{BB962C8B-B14F-4D97-AF65-F5344CB8AC3E}">
        <p14:creationId xmlns:p14="http://schemas.microsoft.com/office/powerpoint/2010/main" val="849363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C3A6A6-C1AC-729F-3DFA-DE063DD4D3CE}"/>
              </a:ext>
            </a:extLst>
          </p:cNvPr>
          <p:cNvSpPr>
            <a:spLocks noGrp="1"/>
          </p:cNvSpPr>
          <p:nvPr>
            <p:ph type="title"/>
          </p:nvPr>
        </p:nvSpPr>
        <p:spPr/>
        <p:txBody>
          <a:bodyPr/>
          <a:lstStyle/>
          <a:p>
            <a:r>
              <a:rPr lang="en-US" dirty="0"/>
              <a:t>Goal in 2008: Rewrite Sakai (*)</a:t>
            </a:r>
          </a:p>
        </p:txBody>
      </p:sp>
      <p:sp>
        <p:nvSpPr>
          <p:cNvPr id="5" name="Content Placeholder 4">
            <a:extLst>
              <a:ext uri="{FF2B5EF4-FFF2-40B4-BE49-F238E27FC236}">
                <a16:creationId xmlns:a16="http://schemas.microsoft.com/office/drawing/2014/main" id="{41DC3F37-1294-9494-66F8-457E2F042896}"/>
              </a:ext>
            </a:extLst>
          </p:cNvPr>
          <p:cNvSpPr>
            <a:spLocks noGrp="1"/>
          </p:cNvSpPr>
          <p:nvPr>
            <p:ph idx="1"/>
          </p:nvPr>
        </p:nvSpPr>
        <p:spPr/>
        <p:txBody>
          <a:bodyPr>
            <a:normAutofit/>
          </a:bodyPr>
          <a:lstStyle/>
          <a:p>
            <a:r>
              <a:rPr lang="en-US" sz="3200" dirty="0"/>
              <a:t>In 2008, Java seemed like it was fading away and would be replaced by cool new emerging technologies</a:t>
            </a:r>
          </a:p>
          <a:p>
            <a:pPr lvl="1"/>
            <a:r>
              <a:rPr lang="en-US" sz="2800" dirty="0"/>
              <a:t>Ruby on Rails (new language and web framework)</a:t>
            </a:r>
          </a:p>
          <a:p>
            <a:pPr lvl="1"/>
            <a:r>
              <a:rPr lang="en-US" sz="2800" dirty="0"/>
              <a:t>NoSQL and the end of Relational Databases</a:t>
            </a:r>
          </a:p>
          <a:p>
            <a:pPr lvl="1"/>
            <a:r>
              <a:rPr lang="en-US" sz="2800" dirty="0"/>
              <a:t>Backbone (JavaScript framework)</a:t>
            </a:r>
          </a:p>
          <a:p>
            <a:pPr lvl="1"/>
            <a:r>
              <a:rPr lang="en-US" sz="2800" dirty="0"/>
              <a:t>Angular (Another JavaScript framework)</a:t>
            </a:r>
          </a:p>
          <a:p>
            <a:endParaRPr lang="en-US" sz="3200" dirty="0"/>
          </a:p>
          <a:p>
            <a:r>
              <a:rPr lang="en-US" sz="3200" dirty="0"/>
              <a:t>A rewrite would be easy ---- right?</a:t>
            </a:r>
          </a:p>
        </p:txBody>
      </p:sp>
      <p:sp>
        <p:nvSpPr>
          <p:cNvPr id="6" name="TextBox 5">
            <a:extLst>
              <a:ext uri="{FF2B5EF4-FFF2-40B4-BE49-F238E27FC236}">
                <a16:creationId xmlns:a16="http://schemas.microsoft.com/office/drawing/2014/main" id="{B7A852D5-8406-C01D-A5DE-662057A29470}"/>
              </a:ext>
            </a:extLst>
          </p:cNvPr>
          <p:cNvSpPr txBox="1"/>
          <p:nvPr/>
        </p:nvSpPr>
        <p:spPr>
          <a:xfrm>
            <a:off x="4684059" y="6176963"/>
            <a:ext cx="7352847" cy="369332"/>
          </a:xfrm>
          <a:prstGeom prst="rect">
            <a:avLst/>
          </a:prstGeom>
          <a:noFill/>
        </p:spPr>
        <p:txBody>
          <a:bodyPr wrap="none" rtlCol="0">
            <a:spAutoFit/>
          </a:bodyPr>
          <a:lstStyle/>
          <a:p>
            <a:r>
              <a:rPr lang="en-US" dirty="0">
                <a:solidFill>
                  <a:srgbClr val="FFC000"/>
                </a:solidFill>
              </a:rPr>
              <a:t>* Dr. Chuck was opposed to this idea – it is why I became a professor in 2007</a:t>
            </a:r>
          </a:p>
        </p:txBody>
      </p:sp>
    </p:spTree>
    <p:extLst>
      <p:ext uri="{BB962C8B-B14F-4D97-AF65-F5344CB8AC3E}">
        <p14:creationId xmlns:p14="http://schemas.microsoft.com/office/powerpoint/2010/main" val="1051435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9D3CEE-8EB4-3C18-DF9B-063CE25D72C0}"/>
              </a:ext>
            </a:extLst>
          </p:cNvPr>
          <p:cNvSpPr>
            <a:spLocks noGrp="1"/>
          </p:cNvSpPr>
          <p:nvPr>
            <p:ph type="title"/>
          </p:nvPr>
        </p:nvSpPr>
        <p:spPr/>
        <p:txBody>
          <a:bodyPr/>
          <a:lstStyle/>
          <a:p>
            <a:r>
              <a:rPr lang="en-US" dirty="0"/>
              <a:t>Sakai 3 / Open Academic Environment</a:t>
            </a:r>
          </a:p>
        </p:txBody>
      </p:sp>
      <p:sp>
        <p:nvSpPr>
          <p:cNvPr id="9" name="Content Placeholder 8">
            <a:extLst>
              <a:ext uri="{FF2B5EF4-FFF2-40B4-BE49-F238E27FC236}">
                <a16:creationId xmlns:a16="http://schemas.microsoft.com/office/drawing/2014/main" id="{A7A4D9DA-D10C-47A6-7A40-C3A2110253B1}"/>
              </a:ext>
            </a:extLst>
          </p:cNvPr>
          <p:cNvSpPr>
            <a:spLocks noGrp="1"/>
          </p:cNvSpPr>
          <p:nvPr>
            <p:ph idx="1"/>
          </p:nvPr>
        </p:nvSpPr>
        <p:spPr>
          <a:xfrm>
            <a:off x="838200" y="1825625"/>
            <a:ext cx="4685270" cy="4351338"/>
          </a:xfrm>
        </p:spPr>
        <p:txBody>
          <a:bodyPr/>
          <a:lstStyle/>
          <a:p>
            <a:r>
              <a:rPr lang="en-US" dirty="0"/>
              <a:t>The first Sakai rewrite started in 2008, confidence was very high and was scheduled to be 100% complete by 2009</a:t>
            </a:r>
          </a:p>
          <a:p>
            <a:r>
              <a:rPr lang="en-US" dirty="0"/>
              <a:t>It did not go well and had to be restarted with even newer technologies and new teams</a:t>
            </a:r>
          </a:p>
          <a:p>
            <a:pPr lvl="1"/>
            <a:r>
              <a:rPr lang="en-US" dirty="0"/>
              <a:t>2009, 2010, 2011, </a:t>
            </a:r>
            <a:r>
              <a:rPr lang="en-US" b="1" dirty="0"/>
              <a:t>and</a:t>
            </a:r>
            <a:r>
              <a:rPr lang="en-US" dirty="0"/>
              <a:t> 2012</a:t>
            </a:r>
          </a:p>
          <a:p>
            <a:r>
              <a:rPr lang="en-US" dirty="0"/>
              <a:t>A *lot* of university money was spent</a:t>
            </a:r>
          </a:p>
        </p:txBody>
      </p:sp>
      <p:pic>
        <p:nvPicPr>
          <p:cNvPr id="10" name="Picture 9" descr="A screenshot of a computer&#10;&#10;Description automatically generated">
            <a:extLst>
              <a:ext uri="{FF2B5EF4-FFF2-40B4-BE49-F238E27FC236}">
                <a16:creationId xmlns:a16="http://schemas.microsoft.com/office/drawing/2014/main" id="{D9F29DEB-B353-1F97-0803-7D51301DB8B6}"/>
              </a:ext>
            </a:extLst>
          </p:cNvPr>
          <p:cNvPicPr>
            <a:picLocks noChangeAspect="1"/>
          </p:cNvPicPr>
          <p:nvPr/>
        </p:nvPicPr>
        <p:blipFill>
          <a:blip r:embed="rId2"/>
          <a:stretch>
            <a:fillRect/>
          </a:stretch>
        </p:blipFill>
        <p:spPr>
          <a:xfrm>
            <a:off x="6187854" y="1926188"/>
            <a:ext cx="5395682" cy="3530395"/>
          </a:xfrm>
          <a:prstGeom prst="rect">
            <a:avLst/>
          </a:prstGeom>
        </p:spPr>
      </p:pic>
    </p:spTree>
    <p:extLst>
      <p:ext uri="{BB962C8B-B14F-4D97-AF65-F5344CB8AC3E}">
        <p14:creationId xmlns:p14="http://schemas.microsoft.com/office/powerpoint/2010/main" val="1520153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B50E-72BE-3226-D758-53AC95E6ADE0}"/>
              </a:ext>
            </a:extLst>
          </p:cNvPr>
          <p:cNvSpPr>
            <a:spLocks noGrp="1"/>
          </p:cNvSpPr>
          <p:nvPr>
            <p:ph type="title"/>
          </p:nvPr>
        </p:nvSpPr>
        <p:spPr/>
        <p:txBody>
          <a:bodyPr/>
          <a:lstStyle/>
          <a:p>
            <a:r>
              <a:rPr lang="en-US"/>
              <a:t>Meanwhile in Utah in 2008</a:t>
            </a:r>
            <a:endParaRPr lang="en-US" dirty="0"/>
          </a:p>
        </p:txBody>
      </p:sp>
      <p:sp>
        <p:nvSpPr>
          <p:cNvPr id="3" name="Content Placeholder 2">
            <a:extLst>
              <a:ext uri="{FF2B5EF4-FFF2-40B4-BE49-F238E27FC236}">
                <a16:creationId xmlns:a16="http://schemas.microsoft.com/office/drawing/2014/main" id="{0F1FD9E2-F0A3-010D-85AF-07A037E3D5A7}"/>
              </a:ext>
            </a:extLst>
          </p:cNvPr>
          <p:cNvSpPr>
            <a:spLocks noGrp="1"/>
          </p:cNvSpPr>
          <p:nvPr>
            <p:ph idx="1"/>
          </p:nvPr>
        </p:nvSpPr>
        <p:spPr>
          <a:xfrm>
            <a:off x="838200" y="1825625"/>
            <a:ext cx="6139070" cy="4351338"/>
          </a:xfrm>
        </p:spPr>
        <p:txBody>
          <a:bodyPr/>
          <a:lstStyle/>
          <a:p>
            <a:r>
              <a:rPr lang="en-US"/>
              <a:t>Two BYU grad students looked at Sakai, its rewrite project,  and reduced investment in the Java version of Sakai and thought, "Lets do the rewrite in Ruby on Rails!"</a:t>
            </a:r>
          </a:p>
          <a:p>
            <a:r>
              <a:rPr lang="en-US"/>
              <a:t>A rewrite would be easy ---- right?</a:t>
            </a:r>
          </a:p>
          <a:p>
            <a:endParaRPr lang="en-US"/>
          </a:p>
          <a:p>
            <a:r>
              <a:rPr lang="en-US"/>
              <a:t>Sakai OAE had broad dreams</a:t>
            </a:r>
          </a:p>
          <a:p>
            <a:r>
              <a:rPr lang="en-US"/>
              <a:t>Canvas greatly reduced functionality</a:t>
            </a:r>
          </a:p>
          <a:p>
            <a:pPr marL="0" indent="0">
              <a:buNone/>
            </a:pPr>
            <a:endParaRPr lang="en-US" dirty="0"/>
          </a:p>
        </p:txBody>
      </p:sp>
      <p:pic>
        <p:nvPicPr>
          <p:cNvPr id="5" name="Picture 4" descr="A person with tattoos on his arm&#10;&#10;Description automatically generated">
            <a:extLst>
              <a:ext uri="{FF2B5EF4-FFF2-40B4-BE49-F238E27FC236}">
                <a16:creationId xmlns:a16="http://schemas.microsoft.com/office/drawing/2014/main" id="{EE2CB5CD-063B-B06B-BAC1-C56D6E1E3EF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43036" y="3822088"/>
            <a:ext cx="2425982" cy="2764063"/>
          </a:xfrm>
          <a:prstGeom prst="rect">
            <a:avLst/>
          </a:prstGeom>
        </p:spPr>
      </p:pic>
      <p:pic>
        <p:nvPicPr>
          <p:cNvPr id="9" name="Picture 8" descr="A group of men holding their tablet computers&#10;&#10;Description automatically generated">
            <a:extLst>
              <a:ext uri="{FF2B5EF4-FFF2-40B4-BE49-F238E27FC236}">
                <a16:creationId xmlns:a16="http://schemas.microsoft.com/office/drawing/2014/main" id="{5282AE9D-58F6-356A-889A-489221233C63}"/>
              </a:ext>
            </a:extLst>
          </p:cNvPr>
          <p:cNvPicPr>
            <a:picLocks noChangeAspect="1"/>
          </p:cNvPicPr>
          <p:nvPr/>
        </p:nvPicPr>
        <p:blipFill>
          <a:blip r:embed="rId3"/>
          <a:stretch>
            <a:fillRect/>
          </a:stretch>
        </p:blipFill>
        <p:spPr>
          <a:xfrm>
            <a:off x="7473427" y="1022295"/>
            <a:ext cx="4213176" cy="2406705"/>
          </a:xfrm>
          <a:prstGeom prst="rect">
            <a:avLst/>
          </a:prstGeom>
        </p:spPr>
      </p:pic>
    </p:spTree>
    <p:extLst>
      <p:ext uri="{BB962C8B-B14F-4D97-AF65-F5344CB8AC3E}">
        <p14:creationId xmlns:p14="http://schemas.microsoft.com/office/powerpoint/2010/main" val="3773919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C920-4D29-6585-7667-05F5BB6C9489}"/>
              </a:ext>
            </a:extLst>
          </p:cNvPr>
          <p:cNvSpPr>
            <a:spLocks noGrp="1"/>
          </p:cNvSpPr>
          <p:nvPr>
            <p:ph type="title"/>
          </p:nvPr>
        </p:nvSpPr>
        <p:spPr/>
        <p:txBody>
          <a:bodyPr/>
          <a:lstStyle/>
          <a:p>
            <a:r>
              <a:rPr lang="en-US" dirty="0"/>
              <a:t>Canvas was a Successful Rewrite of Sakai</a:t>
            </a:r>
          </a:p>
        </p:txBody>
      </p:sp>
      <p:sp>
        <p:nvSpPr>
          <p:cNvPr id="3" name="Content Placeholder 2">
            <a:extLst>
              <a:ext uri="{FF2B5EF4-FFF2-40B4-BE49-F238E27FC236}">
                <a16:creationId xmlns:a16="http://schemas.microsoft.com/office/drawing/2014/main" id="{FCE17D4A-1BAB-C562-AC1E-35F117788DDE}"/>
              </a:ext>
            </a:extLst>
          </p:cNvPr>
          <p:cNvSpPr>
            <a:spLocks noGrp="1"/>
          </p:cNvSpPr>
          <p:nvPr>
            <p:ph idx="1"/>
          </p:nvPr>
        </p:nvSpPr>
        <p:spPr/>
        <p:txBody>
          <a:bodyPr/>
          <a:lstStyle/>
          <a:p>
            <a:r>
              <a:rPr lang="en-US" dirty="0"/>
              <a:t>Between 2002 and 2008, JavaScript changed everything</a:t>
            </a:r>
          </a:p>
          <a:p>
            <a:pPr lvl="1"/>
            <a:r>
              <a:rPr lang="en-US" dirty="0"/>
              <a:t>Sakai maintained a JavaScript-not-required UI until mid-2004</a:t>
            </a:r>
          </a:p>
          <a:p>
            <a:pPr lvl="1"/>
            <a:r>
              <a:rPr lang="en-US" dirty="0"/>
              <a:t>jQuery was released in 2006 and widely used</a:t>
            </a:r>
          </a:p>
          <a:p>
            <a:r>
              <a:rPr lang="en-US" dirty="0"/>
              <a:t>Between 2002 and 2008, Web services changed completely</a:t>
            </a:r>
          </a:p>
          <a:p>
            <a:pPr lvl="1"/>
            <a:r>
              <a:rPr lang="en-US" dirty="0"/>
              <a:t>Sakai used SOAP in 2004 – It was best practice back then </a:t>
            </a:r>
            <a:r>
              <a:rPr lang="en-US" dirty="0">
                <a:sym typeface="Wingdings" pitchFamily="2" charset="2"/>
              </a:rPr>
              <a:t></a:t>
            </a:r>
            <a:endParaRPr lang="en-US" dirty="0"/>
          </a:p>
          <a:p>
            <a:pPr lvl="1"/>
            <a:r>
              <a:rPr lang="en-US" dirty="0"/>
              <a:t>Canvas started with REST (well supported in Ruby on Rails in 2008)</a:t>
            </a:r>
          </a:p>
          <a:p>
            <a:r>
              <a:rPr lang="en-US" dirty="0"/>
              <a:t>Standards changed a lot between 2002 and 2008</a:t>
            </a:r>
          </a:p>
          <a:p>
            <a:pPr lvl="1"/>
            <a:r>
              <a:rPr lang="en-US" dirty="0"/>
              <a:t>Sakai invented the standards and promoted them</a:t>
            </a:r>
          </a:p>
          <a:p>
            <a:pPr lvl="1"/>
            <a:r>
              <a:rPr lang="en-US" dirty="0"/>
              <a:t>Canvas implemented LTI and Common Cartridge better than any other LMS</a:t>
            </a:r>
          </a:p>
        </p:txBody>
      </p:sp>
    </p:spTree>
    <p:extLst>
      <p:ext uri="{BB962C8B-B14F-4D97-AF65-F5344CB8AC3E}">
        <p14:creationId xmlns:p14="http://schemas.microsoft.com/office/powerpoint/2010/main" val="516297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sp>
        <p:nvSpPr>
          <p:cNvPr id="2" name="TextBox 1">
            <a:extLst>
              <a:ext uri="{FF2B5EF4-FFF2-40B4-BE49-F238E27FC236}">
                <a16:creationId xmlns:a16="http://schemas.microsoft.com/office/drawing/2014/main" id="{2AAFFA54-C55E-6328-64E8-05322C19A6D7}"/>
              </a:ext>
            </a:extLst>
          </p:cNvPr>
          <p:cNvSpPr txBox="1"/>
          <p:nvPr/>
        </p:nvSpPr>
        <p:spPr>
          <a:xfrm>
            <a:off x="8601525" y="797509"/>
            <a:ext cx="3172779" cy="2677656"/>
          </a:xfrm>
          <a:prstGeom prst="rect">
            <a:avLst/>
          </a:prstGeom>
          <a:noFill/>
        </p:spPr>
        <p:txBody>
          <a:bodyPr wrap="square" rtlCol="0">
            <a:spAutoFit/>
          </a:bodyPr>
          <a:lstStyle/>
          <a:p>
            <a:pPr algn="ctr"/>
            <a:r>
              <a:rPr lang="en-US" sz="2800" dirty="0">
                <a:solidFill>
                  <a:srgbClr val="FFC000"/>
                </a:solidFill>
              </a:rPr>
              <a:t>The architecture, UI, and interaction design of Canvas came from studying Sakai in 2007 and </a:t>
            </a:r>
            <a:r>
              <a:rPr lang="en-US" sz="2800" u="sng" dirty="0">
                <a:solidFill>
                  <a:srgbClr val="FFFF00"/>
                </a:solidFill>
              </a:rPr>
              <a:t>simplifying</a:t>
            </a:r>
            <a:r>
              <a:rPr lang="en-US" sz="2800" dirty="0">
                <a:solidFill>
                  <a:srgbClr val="FFC000"/>
                </a:solidFill>
              </a:rPr>
              <a:t> it.</a:t>
            </a:r>
          </a:p>
        </p:txBody>
      </p:sp>
      <p:sp>
        <p:nvSpPr>
          <p:cNvPr id="4" name="TextBox 3">
            <a:extLst>
              <a:ext uri="{FF2B5EF4-FFF2-40B4-BE49-F238E27FC236}">
                <a16:creationId xmlns:a16="http://schemas.microsoft.com/office/drawing/2014/main" id="{73AC7F90-7034-DE4C-EF8A-70532416BC91}"/>
              </a:ext>
            </a:extLst>
          </p:cNvPr>
          <p:cNvSpPr txBox="1"/>
          <p:nvPr/>
        </p:nvSpPr>
        <p:spPr>
          <a:xfrm>
            <a:off x="3049030" y="3244334"/>
            <a:ext cx="6098058" cy="369332"/>
          </a:xfrm>
          <a:prstGeom prst="rect">
            <a:avLst/>
          </a:prstGeom>
          <a:noFill/>
        </p:spPr>
        <p:txBody>
          <a:bodyPr wrap="square">
            <a:spAutoFit/>
          </a:bodyPr>
          <a:lstStyle/>
          <a:p>
            <a:r>
              <a:rPr lang="en-US" dirty="0"/>
              <a:t>Canvas was a Successful Rewrite of Sakai</a:t>
            </a:r>
          </a:p>
        </p:txBody>
      </p:sp>
    </p:spTree>
    <p:extLst>
      <p:ext uri="{BB962C8B-B14F-4D97-AF65-F5344CB8AC3E}">
        <p14:creationId xmlns:p14="http://schemas.microsoft.com/office/powerpoint/2010/main" val="1060553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web page&#10;&#10;Description automatically generated">
            <a:extLst>
              <a:ext uri="{FF2B5EF4-FFF2-40B4-BE49-F238E27FC236}">
                <a16:creationId xmlns:a16="http://schemas.microsoft.com/office/drawing/2014/main" id="{C586325E-5F6F-A75A-9FF1-94ADF0E198E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92526" y="550518"/>
            <a:ext cx="5799477" cy="2783429"/>
          </a:xfrm>
          <a:prstGeom prst="rect">
            <a:avLst/>
          </a:prstGeom>
        </p:spPr>
      </p:pic>
      <p:pic>
        <p:nvPicPr>
          <p:cNvPr id="2054" name="Picture 6">
            <a:extLst>
              <a:ext uri="{FF2B5EF4-FFF2-40B4-BE49-F238E27FC236}">
                <a16:creationId xmlns:a16="http://schemas.microsoft.com/office/drawing/2014/main" id="{435B1414-E97E-B348-24C5-1D709F7E061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b="-2"/>
          <a:stretch/>
        </p:blipFill>
        <p:spPr bwMode="auto">
          <a:xfrm>
            <a:off x="6191622" y="550517"/>
            <a:ext cx="579694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836F1EF-7DAE-F0AC-D6ED-8DA297B2ACDF}"/>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196714" y="3514856"/>
            <a:ext cx="5799477" cy="27926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349A2F1-FC0B-B4F4-A85F-36B4F70879CE}"/>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r="-3" b="-3"/>
          <a:stretch/>
        </p:blipFill>
        <p:spPr bwMode="auto">
          <a:xfrm>
            <a:off x="6195810" y="3514855"/>
            <a:ext cx="5796945" cy="27926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B5DCF6-2A93-F2B7-4726-1C1AD7B5D716}"/>
              </a:ext>
            </a:extLst>
          </p:cNvPr>
          <p:cNvSpPr txBox="1"/>
          <p:nvPr/>
        </p:nvSpPr>
        <p:spPr>
          <a:xfrm>
            <a:off x="11204006" y="6450124"/>
            <a:ext cx="652743" cy="369332"/>
          </a:xfrm>
          <a:prstGeom prst="rect">
            <a:avLst/>
          </a:prstGeom>
          <a:noFill/>
        </p:spPr>
        <p:txBody>
          <a:bodyPr wrap="none" rtlCol="0">
            <a:spAutoFit/>
          </a:bodyPr>
          <a:lstStyle/>
          <a:p>
            <a:r>
              <a:rPr lang="en-US" dirty="0"/>
              <a:t>2003</a:t>
            </a:r>
          </a:p>
        </p:txBody>
      </p:sp>
    </p:spTree>
    <p:extLst>
      <p:ext uri="{BB962C8B-B14F-4D97-AF65-F5344CB8AC3E}">
        <p14:creationId xmlns:p14="http://schemas.microsoft.com/office/powerpoint/2010/main" val="2133028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434E1C3-E7CC-717E-79AD-1A6A1B9C74C3}"/>
              </a:ext>
            </a:extLst>
          </p:cNvPr>
          <p:cNvPicPr>
            <a:picLocks noChangeAspect="1"/>
          </p:cNvPicPr>
          <p:nvPr/>
        </p:nvPicPr>
        <p:blipFill>
          <a:blip r:embed="rId3"/>
          <a:stretch>
            <a:fillRect/>
          </a:stretch>
        </p:blipFill>
        <p:spPr>
          <a:xfrm>
            <a:off x="4001904" y="1546496"/>
            <a:ext cx="7772400" cy="4998958"/>
          </a:xfrm>
          <a:prstGeom prst="rect">
            <a:avLst/>
          </a:prstGeom>
        </p:spPr>
      </p:pic>
    </p:spTree>
    <p:extLst>
      <p:ext uri="{BB962C8B-B14F-4D97-AF65-F5344CB8AC3E}">
        <p14:creationId xmlns:p14="http://schemas.microsoft.com/office/powerpoint/2010/main" val="1999723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434E1C3-E7CC-717E-79AD-1A6A1B9C74C3}"/>
              </a:ext>
            </a:extLst>
          </p:cNvPr>
          <p:cNvPicPr>
            <a:picLocks noChangeAspect="1"/>
          </p:cNvPicPr>
          <p:nvPr/>
        </p:nvPicPr>
        <p:blipFill>
          <a:blip r:embed="rId3"/>
          <a:stretch>
            <a:fillRect/>
          </a:stretch>
        </p:blipFill>
        <p:spPr>
          <a:xfrm>
            <a:off x="4001904" y="1546496"/>
            <a:ext cx="7772400" cy="4998958"/>
          </a:xfrm>
          <a:prstGeom prst="rect">
            <a:avLst/>
          </a:prstGeom>
        </p:spPr>
      </p:pic>
      <p:cxnSp>
        <p:nvCxnSpPr>
          <p:cNvPr id="3" name="Straight Arrow Connector 2">
            <a:extLst>
              <a:ext uri="{FF2B5EF4-FFF2-40B4-BE49-F238E27FC236}">
                <a16:creationId xmlns:a16="http://schemas.microsoft.com/office/drawing/2014/main" id="{40C280E6-A108-B48F-9154-B7EAFE873295}"/>
              </a:ext>
            </a:extLst>
          </p:cNvPr>
          <p:cNvCxnSpPr>
            <a:cxnSpLocks/>
          </p:cNvCxnSpPr>
          <p:nvPr/>
        </p:nvCxnSpPr>
        <p:spPr>
          <a:xfrm flipV="1">
            <a:off x="1543665" y="2520438"/>
            <a:ext cx="3234812" cy="29158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66DA5BB-2B32-24BD-72D5-B3512A58100B}"/>
              </a:ext>
            </a:extLst>
          </p:cNvPr>
          <p:cNvCxnSpPr>
            <a:cxnSpLocks/>
          </p:cNvCxnSpPr>
          <p:nvPr/>
        </p:nvCxnSpPr>
        <p:spPr>
          <a:xfrm flipV="1">
            <a:off x="1543665" y="2268084"/>
            <a:ext cx="3156154" cy="16048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4DA672-EBCA-11E0-8E5F-87E112A8F8F2}"/>
              </a:ext>
            </a:extLst>
          </p:cNvPr>
          <p:cNvCxnSpPr>
            <a:cxnSpLocks/>
          </p:cNvCxnSpPr>
          <p:nvPr/>
        </p:nvCxnSpPr>
        <p:spPr>
          <a:xfrm>
            <a:off x="1543665" y="3323020"/>
            <a:ext cx="3234812" cy="164732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616B1C-BCEE-FE63-48AF-72EED7143E7A}"/>
              </a:ext>
            </a:extLst>
          </p:cNvPr>
          <p:cNvCxnSpPr>
            <a:cxnSpLocks/>
          </p:cNvCxnSpPr>
          <p:nvPr/>
        </p:nvCxnSpPr>
        <p:spPr>
          <a:xfrm flipV="1">
            <a:off x="1531494" y="2794773"/>
            <a:ext cx="3246983" cy="38856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FCB071-C6BB-BFE3-F740-F60EA709095C}"/>
              </a:ext>
            </a:extLst>
          </p:cNvPr>
          <p:cNvCxnSpPr>
            <a:cxnSpLocks/>
          </p:cNvCxnSpPr>
          <p:nvPr/>
        </p:nvCxnSpPr>
        <p:spPr>
          <a:xfrm>
            <a:off x="1543665" y="2588483"/>
            <a:ext cx="3246983" cy="165427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0647E0-0A39-B638-5B66-0BC42B2C1D8D}"/>
              </a:ext>
            </a:extLst>
          </p:cNvPr>
          <p:cNvCxnSpPr>
            <a:cxnSpLocks/>
          </p:cNvCxnSpPr>
          <p:nvPr/>
        </p:nvCxnSpPr>
        <p:spPr>
          <a:xfrm flipV="1">
            <a:off x="1543665" y="3001939"/>
            <a:ext cx="3234812" cy="54887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125D48-837A-CA3D-DED2-035CB39ABD05}"/>
              </a:ext>
            </a:extLst>
          </p:cNvPr>
          <p:cNvCxnSpPr>
            <a:cxnSpLocks/>
          </p:cNvCxnSpPr>
          <p:nvPr/>
        </p:nvCxnSpPr>
        <p:spPr>
          <a:xfrm>
            <a:off x="1531494" y="2995766"/>
            <a:ext cx="3219825" cy="222908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DFA34F-8D36-CBDE-CE78-6EA458879D78}"/>
              </a:ext>
            </a:extLst>
          </p:cNvPr>
          <p:cNvCxnSpPr>
            <a:cxnSpLocks/>
          </p:cNvCxnSpPr>
          <p:nvPr/>
        </p:nvCxnSpPr>
        <p:spPr>
          <a:xfrm flipV="1">
            <a:off x="1543665" y="3276377"/>
            <a:ext cx="3195483" cy="57616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19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338B1-B8CC-F6AC-89FB-AAE06A7DC40B}"/>
              </a:ext>
            </a:extLst>
          </p:cNvPr>
          <p:cNvSpPr>
            <a:spLocks noGrp="1"/>
          </p:cNvSpPr>
          <p:nvPr>
            <p:ph type="title"/>
          </p:nvPr>
        </p:nvSpPr>
        <p:spPr>
          <a:xfrm>
            <a:off x="838200" y="184805"/>
            <a:ext cx="10515600" cy="1505883"/>
          </a:xfrm>
        </p:spPr>
        <p:txBody>
          <a:bodyPr anchor="ctr">
            <a:normAutofit/>
          </a:bodyPr>
          <a:lstStyle/>
          <a:p>
            <a:r>
              <a:rPr lang="en-US" sz="5200"/>
              <a:t>Canvas is #1 where Moodle is not #1</a:t>
            </a:r>
          </a:p>
        </p:txBody>
      </p:sp>
      <p:pic>
        <p:nvPicPr>
          <p:cNvPr id="5" name="Picture 4" descr="A graph of a graph with different colored bars&#10;&#10;Description automatically generated with medium confidence">
            <a:extLst>
              <a:ext uri="{FF2B5EF4-FFF2-40B4-BE49-F238E27FC236}">
                <a16:creationId xmlns:a16="http://schemas.microsoft.com/office/drawing/2014/main" id="{A9DEA590-73F6-37D6-8E3F-2DF6EB0580BF}"/>
              </a:ext>
            </a:extLst>
          </p:cNvPr>
          <p:cNvPicPr>
            <a:picLocks noChangeAspect="1"/>
          </p:cNvPicPr>
          <p:nvPr/>
        </p:nvPicPr>
        <p:blipFill>
          <a:blip r:embed="rId2"/>
          <a:stretch>
            <a:fillRect/>
          </a:stretch>
        </p:blipFill>
        <p:spPr>
          <a:xfrm>
            <a:off x="1863705" y="1875493"/>
            <a:ext cx="8165695" cy="4450303"/>
          </a:xfrm>
          <a:prstGeom prst="rect">
            <a:avLst/>
          </a:prstGeom>
        </p:spPr>
      </p:pic>
      <p:sp>
        <p:nvSpPr>
          <p:cNvPr id="6" name="Left Arrow 5">
            <a:extLst>
              <a:ext uri="{FF2B5EF4-FFF2-40B4-BE49-F238E27FC236}">
                <a16:creationId xmlns:a16="http://schemas.microsoft.com/office/drawing/2014/main" id="{D0243583-946B-24F1-6A10-E1B72ED8616A}"/>
              </a:ext>
            </a:extLst>
          </p:cNvPr>
          <p:cNvSpPr/>
          <p:nvPr/>
        </p:nvSpPr>
        <p:spPr>
          <a:xfrm>
            <a:off x="9578923" y="4840941"/>
            <a:ext cx="900953" cy="44375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51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A34E5D-2220-6563-5AC8-4D0634B8E8B2}"/>
              </a:ext>
            </a:extLst>
          </p:cNvPr>
          <p:cNvSpPr>
            <a:spLocks noGrp="1"/>
          </p:cNvSpPr>
          <p:nvPr>
            <p:ph type="title"/>
          </p:nvPr>
        </p:nvSpPr>
        <p:spPr/>
        <p:txBody>
          <a:bodyPr/>
          <a:lstStyle/>
          <a:p>
            <a:r>
              <a:rPr lang="en-US" dirty="0"/>
              <a:t>Refocusing on the Sakai Java code base</a:t>
            </a:r>
          </a:p>
        </p:txBody>
      </p:sp>
      <p:sp>
        <p:nvSpPr>
          <p:cNvPr id="4" name="Content Placeholder 3">
            <a:extLst>
              <a:ext uri="{FF2B5EF4-FFF2-40B4-BE49-F238E27FC236}">
                <a16:creationId xmlns:a16="http://schemas.microsoft.com/office/drawing/2014/main" id="{D224B29D-3EA3-9A44-E015-3AD4AA5922B3}"/>
              </a:ext>
            </a:extLst>
          </p:cNvPr>
          <p:cNvSpPr>
            <a:spLocks noGrp="1"/>
          </p:cNvSpPr>
          <p:nvPr>
            <p:ph idx="1"/>
          </p:nvPr>
        </p:nvSpPr>
        <p:spPr/>
        <p:txBody>
          <a:bodyPr/>
          <a:lstStyle/>
          <a:p>
            <a:r>
              <a:rPr lang="en-US" dirty="0"/>
              <a:t>Between 2008 and 2018, many things changed</a:t>
            </a:r>
          </a:p>
          <a:p>
            <a:pPr lvl="1"/>
            <a:r>
              <a:rPr lang="en-US" dirty="0"/>
              <a:t>Ruby on Rails was no longer cool</a:t>
            </a:r>
          </a:p>
          <a:p>
            <a:pPr lvl="1"/>
            <a:r>
              <a:rPr lang="en-US" dirty="0"/>
              <a:t>Endless revolutionary ideas were cool for a year or two then faded</a:t>
            </a:r>
          </a:p>
          <a:p>
            <a:pPr lvl="2"/>
            <a:r>
              <a:rPr lang="en-US" dirty="0"/>
              <a:t>NoSQL, Backbone, Angular, Scala ..</a:t>
            </a:r>
          </a:p>
          <a:p>
            <a:pPr lvl="1"/>
            <a:r>
              <a:rPr lang="en-US" dirty="0"/>
              <a:t>Java had major investment and became one of the most viable and widely used web frameworks</a:t>
            </a:r>
          </a:p>
          <a:p>
            <a:pPr lvl="2"/>
            <a:r>
              <a:rPr lang="en-US" dirty="0"/>
              <a:t>Annotations, Spring, Java Persistence Architecture, </a:t>
            </a:r>
            <a:r>
              <a:rPr lang="en-US" dirty="0" err="1"/>
              <a:t>Thymeleaf</a:t>
            </a:r>
            <a:r>
              <a:rPr lang="en-US" dirty="0"/>
              <a:t> …</a:t>
            </a:r>
          </a:p>
          <a:p>
            <a:pPr lvl="1"/>
            <a:r>
              <a:rPr lang="en-US" dirty="0"/>
              <a:t>It took some time, but Web Components are part of the browser</a:t>
            </a:r>
          </a:p>
          <a:p>
            <a:r>
              <a:rPr lang="en-US" dirty="0"/>
              <a:t>Sakai just stayed with its Java code base ad made it better</a:t>
            </a:r>
          </a:p>
        </p:txBody>
      </p:sp>
    </p:spTree>
    <p:extLst>
      <p:ext uri="{BB962C8B-B14F-4D97-AF65-F5344CB8AC3E}">
        <p14:creationId xmlns:p14="http://schemas.microsoft.com/office/powerpoint/2010/main" val="2037465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DC27073-591A-4AB5-BE37-783695FC6A01}"/>
              </a:ext>
            </a:extLst>
          </p:cNvPr>
          <p:cNvPicPr>
            <a:picLocks noChangeAspect="1"/>
          </p:cNvPicPr>
          <p:nvPr/>
        </p:nvPicPr>
        <p:blipFill>
          <a:blip r:embed="rId2"/>
          <a:stretch>
            <a:fillRect/>
          </a:stretch>
        </p:blipFill>
        <p:spPr>
          <a:xfrm>
            <a:off x="421865" y="476917"/>
            <a:ext cx="11348269" cy="5904166"/>
          </a:xfrm>
          <a:prstGeom prst="rect">
            <a:avLst/>
          </a:prstGeom>
        </p:spPr>
      </p:pic>
    </p:spTree>
    <p:extLst>
      <p:ext uri="{BB962C8B-B14F-4D97-AF65-F5344CB8AC3E}">
        <p14:creationId xmlns:p14="http://schemas.microsoft.com/office/powerpoint/2010/main" val="4165807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11C8A17-30F3-1AAE-16CF-BAEA66944F8A}"/>
              </a:ext>
            </a:extLst>
          </p:cNvPr>
          <p:cNvPicPr>
            <a:picLocks noChangeAspect="1"/>
          </p:cNvPicPr>
          <p:nvPr/>
        </p:nvPicPr>
        <p:blipFill>
          <a:blip r:embed="rId2"/>
          <a:stretch>
            <a:fillRect/>
          </a:stretch>
        </p:blipFill>
        <p:spPr>
          <a:xfrm>
            <a:off x="882276" y="337326"/>
            <a:ext cx="10427447" cy="6183348"/>
          </a:xfrm>
          <a:prstGeom prst="rect">
            <a:avLst/>
          </a:prstGeom>
        </p:spPr>
      </p:pic>
    </p:spTree>
    <p:extLst>
      <p:ext uri="{BB962C8B-B14F-4D97-AF65-F5344CB8AC3E}">
        <p14:creationId xmlns:p14="http://schemas.microsoft.com/office/powerpoint/2010/main" val="1691445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90633E-B771-166E-04BB-F7335BF3EC57}"/>
              </a:ext>
            </a:extLst>
          </p:cNvPr>
          <p:cNvSpPr>
            <a:spLocks noGrp="1"/>
          </p:cNvSpPr>
          <p:nvPr>
            <p:ph type="title"/>
          </p:nvPr>
        </p:nvSpPr>
        <p:spPr/>
        <p:txBody>
          <a:bodyPr/>
          <a:lstStyle/>
          <a:p>
            <a:r>
              <a:rPr lang="en-US" dirty="0"/>
              <a:t>Sakai Leadership </a:t>
            </a:r>
            <a:r>
              <a:rPr lang="en-US"/>
              <a:t>Going Forward</a:t>
            </a:r>
            <a:endParaRPr lang="en-US" dirty="0"/>
          </a:p>
        </p:txBody>
      </p:sp>
      <p:sp>
        <p:nvSpPr>
          <p:cNvPr id="5" name="Text Placeholder 4">
            <a:extLst>
              <a:ext uri="{FF2B5EF4-FFF2-40B4-BE49-F238E27FC236}">
                <a16:creationId xmlns:a16="http://schemas.microsoft.com/office/drawing/2014/main" id="{927F95C5-65B2-D51F-0A9C-464FF3B5EA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1229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89E1-5A89-6B0A-7B6A-BDC8E9AE8651}"/>
              </a:ext>
            </a:extLst>
          </p:cNvPr>
          <p:cNvSpPr>
            <a:spLocks noGrp="1"/>
          </p:cNvSpPr>
          <p:nvPr>
            <p:ph type="title"/>
          </p:nvPr>
        </p:nvSpPr>
        <p:spPr/>
        <p:txBody>
          <a:bodyPr/>
          <a:lstStyle/>
          <a:p>
            <a:r>
              <a:rPr lang="en-US" dirty="0" err="1"/>
              <a:t>SakaiPlus</a:t>
            </a:r>
            <a:endParaRPr lang="en-US" dirty="0"/>
          </a:p>
        </p:txBody>
      </p:sp>
      <p:sp>
        <p:nvSpPr>
          <p:cNvPr id="3" name="Content Placeholder 2">
            <a:extLst>
              <a:ext uri="{FF2B5EF4-FFF2-40B4-BE49-F238E27FC236}">
                <a16:creationId xmlns:a16="http://schemas.microsoft.com/office/drawing/2014/main" id="{E23C02F7-DF51-DA3E-717C-BBD854466676}"/>
              </a:ext>
            </a:extLst>
          </p:cNvPr>
          <p:cNvSpPr>
            <a:spLocks noGrp="1"/>
          </p:cNvSpPr>
          <p:nvPr>
            <p:ph idx="1"/>
          </p:nvPr>
        </p:nvSpPr>
        <p:spPr>
          <a:xfrm>
            <a:off x="838200" y="1825625"/>
            <a:ext cx="5970104" cy="4351338"/>
          </a:xfrm>
        </p:spPr>
        <p:txBody>
          <a:bodyPr/>
          <a:lstStyle/>
          <a:p>
            <a:r>
              <a:rPr lang="en-US" dirty="0"/>
              <a:t>Part of Sakai 23</a:t>
            </a:r>
          </a:p>
          <a:p>
            <a:r>
              <a:rPr lang="en-US" dirty="0"/>
              <a:t>Pretty interesting to schools that never even used Sakai</a:t>
            </a:r>
          </a:p>
          <a:p>
            <a:r>
              <a:rPr lang="en-US" dirty="0"/>
              <a:t>Also interesting to schools transitioning off Sakai</a:t>
            </a:r>
          </a:p>
          <a:p>
            <a:r>
              <a:rPr lang="en-US" dirty="0"/>
              <a:t>Real multi-tenant hosting keeps costs of small instances really low</a:t>
            </a:r>
          </a:p>
          <a:p>
            <a:r>
              <a:rPr lang="en-US" dirty="0"/>
              <a:t>Can help sustain </a:t>
            </a:r>
            <a:r>
              <a:rPr lang="en-US" dirty="0" err="1"/>
              <a:t>SakaiLMS</a:t>
            </a:r>
            <a:r>
              <a:rPr lang="en-US" dirty="0"/>
              <a:t> as an Enterprise LMS for years if successful</a:t>
            </a:r>
          </a:p>
        </p:txBody>
      </p:sp>
      <p:pic>
        <p:nvPicPr>
          <p:cNvPr id="5" name="Picture 4" descr="A picture containing text, book, different&#10;&#10;Description automatically generated">
            <a:extLst>
              <a:ext uri="{FF2B5EF4-FFF2-40B4-BE49-F238E27FC236}">
                <a16:creationId xmlns:a16="http://schemas.microsoft.com/office/drawing/2014/main" id="{756570BA-B1A8-35B2-0E4E-D49A62919F14}"/>
              </a:ext>
            </a:extLst>
          </p:cNvPr>
          <p:cNvPicPr>
            <a:picLocks noChangeAspect="1"/>
          </p:cNvPicPr>
          <p:nvPr/>
        </p:nvPicPr>
        <p:blipFill>
          <a:blip r:embed="rId2"/>
          <a:stretch>
            <a:fillRect/>
          </a:stretch>
        </p:blipFill>
        <p:spPr>
          <a:xfrm>
            <a:off x="7580464" y="1352676"/>
            <a:ext cx="4089279" cy="3938651"/>
          </a:xfrm>
          <a:prstGeom prst="rect">
            <a:avLst/>
          </a:prstGeom>
        </p:spPr>
      </p:pic>
    </p:spTree>
    <p:extLst>
      <p:ext uri="{BB962C8B-B14F-4D97-AF65-F5344CB8AC3E}">
        <p14:creationId xmlns:p14="http://schemas.microsoft.com/office/powerpoint/2010/main" val="4147273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C30C-0E0E-CC88-5027-6FFEA7712350}"/>
              </a:ext>
            </a:extLst>
          </p:cNvPr>
          <p:cNvSpPr>
            <a:spLocks noGrp="1"/>
          </p:cNvSpPr>
          <p:nvPr>
            <p:ph type="title"/>
          </p:nvPr>
        </p:nvSpPr>
        <p:spPr/>
        <p:txBody>
          <a:bodyPr/>
          <a:lstStyle/>
          <a:p>
            <a:r>
              <a:rPr lang="en-US" dirty="0"/>
              <a:t>Beyond </a:t>
            </a:r>
            <a:r>
              <a:rPr lang="en-US" dirty="0" err="1"/>
              <a:t>SakaiPlus</a:t>
            </a:r>
            <a:endParaRPr lang="en-US" dirty="0"/>
          </a:p>
        </p:txBody>
      </p:sp>
      <p:pic>
        <p:nvPicPr>
          <p:cNvPr id="4" name="Picture 3" descr="A picture containing text, book, different&#10;&#10;Description automatically generated">
            <a:extLst>
              <a:ext uri="{FF2B5EF4-FFF2-40B4-BE49-F238E27FC236}">
                <a16:creationId xmlns:a16="http://schemas.microsoft.com/office/drawing/2014/main" id="{07FDA5A7-8A14-EB1E-3219-322594F43F31}"/>
              </a:ext>
            </a:extLst>
          </p:cNvPr>
          <p:cNvPicPr>
            <a:picLocks noChangeAspect="1"/>
          </p:cNvPicPr>
          <p:nvPr/>
        </p:nvPicPr>
        <p:blipFill>
          <a:blip r:embed="rId2"/>
          <a:stretch>
            <a:fillRect/>
          </a:stretch>
        </p:blipFill>
        <p:spPr>
          <a:xfrm>
            <a:off x="1169990" y="1690688"/>
            <a:ext cx="4089279" cy="3938651"/>
          </a:xfrm>
          <a:prstGeom prst="rect">
            <a:avLst/>
          </a:prstGeom>
        </p:spPr>
      </p:pic>
      <p:sp>
        <p:nvSpPr>
          <p:cNvPr id="5" name="Rectangle 4">
            <a:extLst>
              <a:ext uri="{FF2B5EF4-FFF2-40B4-BE49-F238E27FC236}">
                <a16:creationId xmlns:a16="http://schemas.microsoft.com/office/drawing/2014/main" id="{94E68B08-B069-8D67-0F43-FFB38F296514}"/>
              </a:ext>
            </a:extLst>
          </p:cNvPr>
          <p:cNvSpPr/>
          <p:nvPr/>
        </p:nvSpPr>
        <p:spPr>
          <a:xfrm>
            <a:off x="6391126" y="2036064"/>
            <a:ext cx="2304288" cy="9387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7" name="Curved Connector 6">
            <a:extLst>
              <a:ext uri="{FF2B5EF4-FFF2-40B4-BE49-F238E27FC236}">
                <a16:creationId xmlns:a16="http://schemas.microsoft.com/office/drawing/2014/main" id="{CA68D0C1-DF4F-136F-51F9-A9111C3811B8}"/>
              </a:ext>
            </a:extLst>
          </p:cNvPr>
          <p:cNvCxnSpPr>
            <a:cxnSpLocks/>
            <a:stCxn id="4" idx="3"/>
            <a:endCxn id="5" idx="1"/>
          </p:cNvCxnSpPr>
          <p:nvPr/>
        </p:nvCxnSpPr>
        <p:spPr>
          <a:xfrm flipV="1">
            <a:off x="5259269" y="2505456"/>
            <a:ext cx="1131857" cy="1154558"/>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251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83BE-6734-2BC8-948F-91C86899F98A}"/>
              </a:ext>
            </a:extLst>
          </p:cNvPr>
          <p:cNvSpPr>
            <a:spLocks noGrp="1"/>
          </p:cNvSpPr>
          <p:nvPr>
            <p:ph type="title"/>
          </p:nvPr>
        </p:nvSpPr>
        <p:spPr/>
        <p:txBody>
          <a:bodyPr/>
          <a:lstStyle/>
          <a:p>
            <a:r>
              <a:rPr lang="en-US" dirty="0"/>
              <a:t>If you were to build an LMS in 2024…</a:t>
            </a:r>
          </a:p>
        </p:txBody>
      </p:sp>
      <p:sp>
        <p:nvSpPr>
          <p:cNvPr id="3" name="Content Placeholder 2">
            <a:extLst>
              <a:ext uri="{FF2B5EF4-FFF2-40B4-BE49-F238E27FC236}">
                <a16:creationId xmlns:a16="http://schemas.microsoft.com/office/drawing/2014/main" id="{5E791F7D-BBEF-C131-B24A-A4C2B4990C0F}"/>
              </a:ext>
            </a:extLst>
          </p:cNvPr>
          <p:cNvSpPr>
            <a:spLocks noGrp="1"/>
          </p:cNvSpPr>
          <p:nvPr>
            <p:ph idx="1"/>
          </p:nvPr>
        </p:nvSpPr>
        <p:spPr/>
        <p:txBody>
          <a:bodyPr>
            <a:normAutofit lnSpcReduction="10000"/>
          </a:bodyPr>
          <a:lstStyle/>
          <a:p>
            <a:r>
              <a:rPr lang="en-US" dirty="0"/>
              <a:t>Standards would be at the core</a:t>
            </a:r>
          </a:p>
          <a:p>
            <a:pPr lvl="1"/>
            <a:r>
              <a:rPr lang="en-US" dirty="0"/>
              <a:t>The overall architecture / decomposition</a:t>
            </a:r>
          </a:p>
          <a:p>
            <a:pPr lvl="1"/>
            <a:r>
              <a:rPr lang="en-US" dirty="0"/>
              <a:t>The "internal design documents"</a:t>
            </a:r>
          </a:p>
          <a:p>
            <a:pPr lvl="1"/>
            <a:r>
              <a:rPr lang="en-US" dirty="0"/>
              <a:t>The web services</a:t>
            </a:r>
          </a:p>
          <a:p>
            <a:pPr lvl="1"/>
            <a:endParaRPr lang="en-US" dirty="0"/>
          </a:p>
          <a:p>
            <a:r>
              <a:rPr lang="en-US" dirty="0"/>
              <a:t>There would be a complete separation between UI/UX on the front end and service implementations on the back end</a:t>
            </a:r>
          </a:p>
          <a:p>
            <a:pPr lvl="1"/>
            <a:r>
              <a:rPr lang="en-US" dirty="0"/>
              <a:t>Progressive Web Application</a:t>
            </a:r>
          </a:p>
          <a:p>
            <a:pPr lvl="1"/>
            <a:r>
              <a:rPr lang="en-US" dirty="0"/>
              <a:t>Augmented Reality</a:t>
            </a:r>
          </a:p>
          <a:p>
            <a:pPr lvl="1"/>
            <a:r>
              <a:rPr lang="en-US" dirty="0"/>
              <a:t>Video Game Console</a:t>
            </a:r>
          </a:p>
          <a:p>
            <a:pPr lvl="1"/>
            <a:r>
              <a:rPr lang="en-US" dirty="0"/>
              <a:t>Television Application</a:t>
            </a:r>
          </a:p>
        </p:txBody>
      </p:sp>
    </p:spTree>
    <p:extLst>
      <p:ext uri="{BB962C8B-B14F-4D97-AF65-F5344CB8AC3E}">
        <p14:creationId xmlns:p14="http://schemas.microsoft.com/office/powerpoint/2010/main" val="152814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C33FFD-CBC2-E2AC-5801-024C8C599B86}"/>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16992" y="188101"/>
            <a:ext cx="11765280" cy="6481798"/>
          </a:xfrm>
          <a:prstGeom prst="rect">
            <a:avLst/>
          </a:prstGeom>
          <a:noFill/>
          <a:ln>
            <a:noFill/>
          </a:ln>
        </p:spPr>
      </p:pic>
    </p:spTree>
    <p:extLst>
      <p:ext uri="{BB962C8B-B14F-4D97-AF65-F5344CB8AC3E}">
        <p14:creationId xmlns:p14="http://schemas.microsoft.com/office/powerpoint/2010/main" val="1179264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755225-1C11-17CD-0691-6E8061C00633}"/>
              </a:ext>
            </a:extLst>
          </p:cNvPr>
          <p:cNvSpPr>
            <a:spLocks noGrp="1"/>
          </p:cNvSpPr>
          <p:nvPr>
            <p:ph type="title"/>
          </p:nvPr>
        </p:nvSpPr>
        <p:spPr/>
        <p:txBody>
          <a:bodyPr/>
          <a:lstStyle/>
          <a:p>
            <a:r>
              <a:rPr lang="en-US" dirty="0"/>
              <a:t>What is an LMS?</a:t>
            </a:r>
          </a:p>
        </p:txBody>
      </p:sp>
      <p:sp>
        <p:nvSpPr>
          <p:cNvPr id="4" name="Content Placeholder 3">
            <a:extLst>
              <a:ext uri="{FF2B5EF4-FFF2-40B4-BE49-F238E27FC236}">
                <a16:creationId xmlns:a16="http://schemas.microsoft.com/office/drawing/2014/main" id="{C8081CDD-5BE1-33C3-60B8-CDC119EA71D9}"/>
              </a:ext>
            </a:extLst>
          </p:cNvPr>
          <p:cNvSpPr>
            <a:spLocks noGrp="1"/>
          </p:cNvSpPr>
          <p:nvPr>
            <p:ph idx="1"/>
          </p:nvPr>
        </p:nvSpPr>
        <p:spPr/>
        <p:txBody>
          <a:bodyPr/>
          <a:lstStyle/>
          <a:p>
            <a:r>
              <a:rPr lang="en-US" dirty="0"/>
              <a:t>Course Authoring – Common Cartridge</a:t>
            </a:r>
          </a:p>
          <a:p>
            <a:r>
              <a:rPr lang="en-US" dirty="0"/>
              <a:t>Enrollment Management - </a:t>
            </a:r>
            <a:r>
              <a:rPr lang="en-US" dirty="0" err="1"/>
              <a:t>OneRoster</a:t>
            </a:r>
            <a:endParaRPr lang="en-US" dirty="0"/>
          </a:p>
          <a:p>
            <a:r>
              <a:rPr lang="en-US" dirty="0"/>
              <a:t>Course Management Runtime – LTI Advantage</a:t>
            </a:r>
          </a:p>
          <a:p>
            <a:pPr lvl="1"/>
            <a:r>
              <a:rPr lang="en-US" dirty="0"/>
              <a:t>Tool Orchestration – LTI </a:t>
            </a:r>
          </a:p>
          <a:p>
            <a:pPr lvl="1"/>
            <a:r>
              <a:rPr lang="en-US" dirty="0"/>
              <a:t>Roster Orchestration – Names and Roles</a:t>
            </a:r>
          </a:p>
          <a:p>
            <a:pPr lvl="1"/>
            <a:r>
              <a:rPr lang="en-US" dirty="0"/>
              <a:t>Grade Book – Outcomes </a:t>
            </a:r>
          </a:p>
          <a:p>
            <a:r>
              <a:rPr lang="en-US" dirty="0"/>
              <a:t>Course Tracking – Caliper / XAPI</a:t>
            </a:r>
          </a:p>
          <a:p>
            <a:r>
              <a:rPr lang="en-US" dirty="0"/>
              <a:t>Other things like Rubrics / Competencies and Academic Standards</a:t>
            </a:r>
          </a:p>
        </p:txBody>
      </p:sp>
    </p:spTree>
    <p:extLst>
      <p:ext uri="{BB962C8B-B14F-4D97-AF65-F5344CB8AC3E}">
        <p14:creationId xmlns:p14="http://schemas.microsoft.com/office/powerpoint/2010/main" val="3617754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493C-B204-CFB8-AC28-8610E9127564}"/>
              </a:ext>
            </a:extLst>
          </p:cNvPr>
          <p:cNvSpPr>
            <a:spLocks noGrp="1"/>
          </p:cNvSpPr>
          <p:nvPr>
            <p:ph type="title"/>
          </p:nvPr>
        </p:nvSpPr>
        <p:spPr/>
        <p:txBody>
          <a:bodyPr/>
          <a:lstStyle/>
          <a:p>
            <a:r>
              <a:rPr lang="en-US" dirty="0"/>
              <a:t>Why Rewrites Fail or Take a Long Time</a:t>
            </a:r>
          </a:p>
        </p:txBody>
      </p:sp>
      <p:sp>
        <p:nvSpPr>
          <p:cNvPr id="3" name="Content Placeholder 2">
            <a:extLst>
              <a:ext uri="{FF2B5EF4-FFF2-40B4-BE49-F238E27FC236}">
                <a16:creationId xmlns:a16="http://schemas.microsoft.com/office/drawing/2014/main" id="{80CC928B-F324-B371-6E63-18A13B3B2FD2}"/>
              </a:ext>
            </a:extLst>
          </p:cNvPr>
          <p:cNvSpPr>
            <a:spLocks noGrp="1"/>
          </p:cNvSpPr>
          <p:nvPr>
            <p:ph idx="1"/>
          </p:nvPr>
        </p:nvSpPr>
        <p:spPr/>
        <p:txBody>
          <a:bodyPr/>
          <a:lstStyle/>
          <a:p>
            <a:r>
              <a:rPr lang="en-US" dirty="0"/>
              <a:t>We start with a small team of 4-5 fresh, excited developers</a:t>
            </a:r>
          </a:p>
          <a:p>
            <a:pPr lvl="1"/>
            <a:r>
              <a:rPr lang="en-US" dirty="0"/>
              <a:t>Brand new tech stack – decided on at the first meeting of the five </a:t>
            </a:r>
            <a:r>
              <a:rPr lang="en-US" dirty="0" err="1"/>
              <a:t>devs</a:t>
            </a:r>
            <a:endParaRPr lang="en-US" dirty="0"/>
          </a:p>
          <a:p>
            <a:pPr lvl="1"/>
            <a:r>
              <a:rPr lang="en-US" dirty="0"/>
              <a:t>Little awareness of the legacy product</a:t>
            </a:r>
          </a:p>
          <a:p>
            <a:pPr lvl="1"/>
            <a:r>
              <a:rPr lang="en-US" dirty="0"/>
              <a:t>Little awareness of the myriad of use cases that are represented un the legacy product</a:t>
            </a:r>
          </a:p>
          <a:p>
            <a:pPr lvl="1"/>
            <a:r>
              <a:rPr lang="en-US" dirty="0"/>
              <a:t>Are told to get back to basics and write a simple system with gradebook, files, quiz engine, and a threaded discussion</a:t>
            </a:r>
          </a:p>
          <a:p>
            <a:pPr lvl="1"/>
            <a:r>
              <a:rPr lang="en-US" dirty="0"/>
              <a:t>Don't talk to any teachers or instructional designers</a:t>
            </a:r>
          </a:p>
          <a:p>
            <a:r>
              <a:rPr lang="en-US" dirty="0"/>
              <a:t>We give you 12 months</a:t>
            </a:r>
          </a:p>
          <a:p>
            <a:r>
              <a:rPr lang="en-US" dirty="0"/>
              <a:t>We talk up the new project and kind of ignore the legacy project</a:t>
            </a:r>
          </a:p>
        </p:txBody>
      </p:sp>
    </p:spTree>
    <p:extLst>
      <p:ext uri="{BB962C8B-B14F-4D97-AF65-F5344CB8AC3E}">
        <p14:creationId xmlns:p14="http://schemas.microsoft.com/office/powerpoint/2010/main" val="3040061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FE81-E28B-138E-3C5F-50452AE2B404}"/>
              </a:ext>
            </a:extLst>
          </p:cNvPr>
          <p:cNvSpPr>
            <a:spLocks noGrp="1"/>
          </p:cNvSpPr>
          <p:nvPr>
            <p:ph type="title"/>
          </p:nvPr>
        </p:nvSpPr>
        <p:spPr/>
        <p:txBody>
          <a:bodyPr/>
          <a:lstStyle/>
          <a:p>
            <a:r>
              <a:rPr lang="en-US" dirty="0"/>
              <a:t>The History of LMS Rewrites</a:t>
            </a:r>
          </a:p>
        </p:txBody>
      </p:sp>
      <p:sp>
        <p:nvSpPr>
          <p:cNvPr id="3" name="Content Placeholder 2">
            <a:extLst>
              <a:ext uri="{FF2B5EF4-FFF2-40B4-BE49-F238E27FC236}">
                <a16:creationId xmlns:a16="http://schemas.microsoft.com/office/drawing/2014/main" id="{2B44754B-EB2C-22AC-9415-0F71B154B322}"/>
              </a:ext>
            </a:extLst>
          </p:cNvPr>
          <p:cNvSpPr>
            <a:spLocks noGrp="1"/>
          </p:cNvSpPr>
          <p:nvPr>
            <p:ph idx="1"/>
          </p:nvPr>
        </p:nvSpPr>
        <p:spPr/>
        <p:txBody>
          <a:bodyPr/>
          <a:lstStyle/>
          <a:p>
            <a:r>
              <a:rPr lang="en-US" dirty="0"/>
              <a:t>WebCT Vista – Killed the company</a:t>
            </a:r>
          </a:p>
          <a:p>
            <a:r>
              <a:rPr lang="en-US" dirty="0"/>
              <a:t>Blackboard Learn – Took far longer than expected, eventually they invested enough in Blackboard Basic to bridge the gap</a:t>
            </a:r>
          </a:p>
          <a:p>
            <a:r>
              <a:rPr lang="en-US" dirty="0"/>
              <a:t>Sakai 3.0 – Pitched the code and restarted with a new team and leadership – four times!  Pitched the tech stack a few times.</a:t>
            </a:r>
          </a:p>
          <a:p>
            <a:r>
              <a:rPr lang="en-US" dirty="0"/>
              <a:t>Canvas – Took 4 years with a 2 year friendly customer beta period</a:t>
            </a:r>
          </a:p>
          <a:p>
            <a:r>
              <a:rPr lang="en-US" dirty="0"/>
              <a:t>Blackboard Ultra – Took a break, slowed down, kept legacy in place, focused on moving to the cloud and getting rid of Oracle, regret the choice of Angular </a:t>
            </a:r>
          </a:p>
        </p:txBody>
      </p:sp>
    </p:spTree>
    <p:extLst>
      <p:ext uri="{BB962C8B-B14F-4D97-AF65-F5344CB8AC3E}">
        <p14:creationId xmlns:p14="http://schemas.microsoft.com/office/powerpoint/2010/main" val="1129197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8C71-456E-715B-689C-2CE26024A7B2}"/>
              </a:ext>
            </a:extLst>
          </p:cNvPr>
          <p:cNvSpPr>
            <a:spLocks noGrp="1"/>
          </p:cNvSpPr>
          <p:nvPr>
            <p:ph type="title"/>
          </p:nvPr>
        </p:nvSpPr>
        <p:spPr/>
        <p:txBody>
          <a:bodyPr/>
          <a:lstStyle/>
          <a:p>
            <a:r>
              <a:rPr lang="en-US" dirty="0"/>
              <a:t>What if…</a:t>
            </a:r>
          </a:p>
        </p:txBody>
      </p:sp>
      <p:sp>
        <p:nvSpPr>
          <p:cNvPr id="3" name="Content Placeholder 2">
            <a:extLst>
              <a:ext uri="{FF2B5EF4-FFF2-40B4-BE49-F238E27FC236}">
                <a16:creationId xmlns:a16="http://schemas.microsoft.com/office/drawing/2014/main" id="{61DFA6A3-E883-8D76-3E58-6C742825FFF2}"/>
              </a:ext>
            </a:extLst>
          </p:cNvPr>
          <p:cNvSpPr>
            <a:spLocks noGrp="1"/>
          </p:cNvSpPr>
          <p:nvPr>
            <p:ph idx="1"/>
          </p:nvPr>
        </p:nvSpPr>
        <p:spPr/>
        <p:txBody>
          <a:bodyPr>
            <a:normAutofit lnSpcReduction="10000"/>
          </a:bodyPr>
          <a:lstStyle/>
          <a:p>
            <a:r>
              <a:rPr lang="en-US" dirty="0"/>
              <a:t>We had a team of 10 developers deeply connected to a community of teachers , instructional designers, and students</a:t>
            </a:r>
          </a:p>
          <a:p>
            <a:pPr lvl="1"/>
            <a:r>
              <a:rPr lang="en-US" dirty="0"/>
              <a:t>Experts in developing a production / scalable LMS</a:t>
            </a:r>
          </a:p>
          <a:p>
            <a:pPr lvl="1"/>
            <a:r>
              <a:rPr lang="en-US" dirty="0"/>
              <a:t>Experience in choosing new tech stacks and then living with that choice years later</a:t>
            </a:r>
          </a:p>
          <a:p>
            <a:pPr lvl="1"/>
            <a:r>
              <a:rPr lang="en-US" dirty="0"/>
              <a:t>Experienced in the complexity required in a new LMS</a:t>
            </a:r>
          </a:p>
          <a:p>
            <a:pPr lvl="1"/>
            <a:r>
              <a:rPr lang="en-US" dirty="0"/>
              <a:t>Able to continuously bring new ideas from the rewrite back to the legacy LMS and put them into production with real users</a:t>
            </a:r>
          </a:p>
          <a:p>
            <a:r>
              <a:rPr lang="en-US" dirty="0"/>
              <a:t>And we gave them 3-5 years</a:t>
            </a:r>
          </a:p>
          <a:p>
            <a:r>
              <a:rPr lang="en-US" dirty="0"/>
              <a:t>We learn from the mistakes of WebCT Vista, Sakai 3.0, Blackboard Learn, Blackboard Ultra and emulate the success of Canvas</a:t>
            </a:r>
          </a:p>
        </p:txBody>
      </p:sp>
    </p:spTree>
    <p:extLst>
      <p:ext uri="{BB962C8B-B14F-4D97-AF65-F5344CB8AC3E}">
        <p14:creationId xmlns:p14="http://schemas.microsoft.com/office/powerpoint/2010/main" val="1377584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86C5-42DE-D73F-9234-D09FC808E0A2}"/>
              </a:ext>
            </a:extLst>
          </p:cNvPr>
          <p:cNvSpPr>
            <a:spLocks noGrp="1"/>
          </p:cNvSpPr>
          <p:nvPr>
            <p:ph type="title"/>
          </p:nvPr>
        </p:nvSpPr>
        <p:spPr/>
        <p:txBody>
          <a:bodyPr/>
          <a:lstStyle/>
          <a:p>
            <a:r>
              <a:rPr lang="en-US" dirty="0"/>
              <a:t>As a Teacher…</a:t>
            </a:r>
          </a:p>
        </p:txBody>
      </p:sp>
      <p:sp>
        <p:nvSpPr>
          <p:cNvPr id="3" name="Content Placeholder 2">
            <a:extLst>
              <a:ext uri="{FF2B5EF4-FFF2-40B4-BE49-F238E27FC236}">
                <a16:creationId xmlns:a16="http://schemas.microsoft.com/office/drawing/2014/main" id="{C93365DD-7746-65B3-D424-CDE70ED98C22}"/>
              </a:ext>
            </a:extLst>
          </p:cNvPr>
          <p:cNvSpPr>
            <a:spLocks noGrp="1"/>
          </p:cNvSpPr>
          <p:nvPr>
            <p:ph idx="1"/>
          </p:nvPr>
        </p:nvSpPr>
        <p:spPr/>
        <p:txBody>
          <a:bodyPr/>
          <a:lstStyle/>
          <a:p>
            <a:r>
              <a:rPr lang="en-US" dirty="0"/>
              <a:t>I use many LMS's</a:t>
            </a:r>
          </a:p>
          <a:p>
            <a:pPr lvl="1"/>
            <a:r>
              <a:rPr lang="en-US" dirty="0"/>
              <a:t>Canvas</a:t>
            </a:r>
          </a:p>
          <a:p>
            <a:pPr lvl="1"/>
            <a:r>
              <a:rPr lang="en-US" dirty="0"/>
              <a:t>Sakai</a:t>
            </a:r>
          </a:p>
          <a:p>
            <a:pPr lvl="1"/>
            <a:r>
              <a:rPr lang="en-US" dirty="0" err="1"/>
              <a:t>Tsugi</a:t>
            </a:r>
            <a:endParaRPr lang="en-US" dirty="0"/>
          </a:p>
          <a:p>
            <a:pPr lvl="1"/>
            <a:r>
              <a:rPr lang="en-US" dirty="0"/>
              <a:t>Coursera</a:t>
            </a:r>
          </a:p>
          <a:p>
            <a:pPr lvl="1"/>
            <a:r>
              <a:rPr lang="en-US" dirty="0"/>
              <a:t>edX</a:t>
            </a:r>
          </a:p>
          <a:p>
            <a:pPr lvl="1"/>
            <a:endParaRPr lang="en-US" dirty="0"/>
          </a:p>
        </p:txBody>
      </p:sp>
      <p:pic>
        <p:nvPicPr>
          <p:cNvPr id="5" name="Picture 4" descr="A screenshot of a computer&#10;&#10;Description automatically generated">
            <a:extLst>
              <a:ext uri="{FF2B5EF4-FFF2-40B4-BE49-F238E27FC236}">
                <a16:creationId xmlns:a16="http://schemas.microsoft.com/office/drawing/2014/main" id="{98E452A9-B43E-DEE9-AEB3-8AE6BD499715}"/>
              </a:ext>
            </a:extLst>
          </p:cNvPr>
          <p:cNvPicPr>
            <a:picLocks noChangeAspect="1"/>
          </p:cNvPicPr>
          <p:nvPr/>
        </p:nvPicPr>
        <p:blipFill>
          <a:blip r:embed="rId2"/>
          <a:stretch>
            <a:fillRect/>
          </a:stretch>
        </p:blipFill>
        <p:spPr>
          <a:xfrm>
            <a:off x="5003172" y="3230242"/>
            <a:ext cx="7188828" cy="2792606"/>
          </a:xfrm>
          <a:prstGeom prst="rect">
            <a:avLst/>
          </a:prstGeom>
        </p:spPr>
      </p:pic>
      <p:pic>
        <p:nvPicPr>
          <p:cNvPr id="6" name="Picture 5" descr="A computer screen shot of a computer&#10;&#10;Description automatically generated">
            <a:extLst>
              <a:ext uri="{FF2B5EF4-FFF2-40B4-BE49-F238E27FC236}">
                <a16:creationId xmlns:a16="http://schemas.microsoft.com/office/drawing/2014/main" id="{018E32D8-BFD5-F5D9-2FCF-FD694E26F375}"/>
              </a:ext>
            </a:extLst>
          </p:cNvPr>
          <p:cNvPicPr>
            <a:picLocks noChangeAspect="1"/>
          </p:cNvPicPr>
          <p:nvPr/>
        </p:nvPicPr>
        <p:blipFill>
          <a:blip r:embed="rId3"/>
          <a:stretch>
            <a:fillRect/>
          </a:stretch>
        </p:blipFill>
        <p:spPr>
          <a:xfrm>
            <a:off x="7419251" y="321426"/>
            <a:ext cx="3616353" cy="2547884"/>
          </a:xfrm>
          <a:prstGeom prst="rect">
            <a:avLst/>
          </a:prstGeom>
        </p:spPr>
      </p:pic>
    </p:spTree>
    <p:extLst>
      <p:ext uri="{BB962C8B-B14F-4D97-AF65-F5344CB8AC3E}">
        <p14:creationId xmlns:p14="http://schemas.microsoft.com/office/powerpoint/2010/main" val="1150862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86C5-42DE-D73F-9234-D09FC808E0A2}"/>
              </a:ext>
            </a:extLst>
          </p:cNvPr>
          <p:cNvSpPr>
            <a:spLocks noGrp="1"/>
          </p:cNvSpPr>
          <p:nvPr>
            <p:ph type="title"/>
          </p:nvPr>
        </p:nvSpPr>
        <p:spPr/>
        <p:txBody>
          <a:bodyPr/>
          <a:lstStyle/>
          <a:p>
            <a:r>
              <a:rPr lang="en-US" dirty="0"/>
              <a:t>As a Teacher…</a:t>
            </a:r>
          </a:p>
        </p:txBody>
      </p:sp>
      <p:sp>
        <p:nvSpPr>
          <p:cNvPr id="3" name="Content Placeholder 2">
            <a:extLst>
              <a:ext uri="{FF2B5EF4-FFF2-40B4-BE49-F238E27FC236}">
                <a16:creationId xmlns:a16="http://schemas.microsoft.com/office/drawing/2014/main" id="{C93365DD-7746-65B3-D424-CDE70ED98C22}"/>
              </a:ext>
            </a:extLst>
          </p:cNvPr>
          <p:cNvSpPr>
            <a:spLocks noGrp="1"/>
          </p:cNvSpPr>
          <p:nvPr>
            <p:ph idx="1"/>
          </p:nvPr>
        </p:nvSpPr>
        <p:spPr/>
        <p:txBody>
          <a:bodyPr/>
          <a:lstStyle/>
          <a:p>
            <a:r>
              <a:rPr lang="en-US" dirty="0"/>
              <a:t>I use many LMS's</a:t>
            </a:r>
          </a:p>
          <a:p>
            <a:pPr lvl="1"/>
            <a:r>
              <a:rPr lang="en-US" dirty="0"/>
              <a:t>Canvas</a:t>
            </a:r>
          </a:p>
          <a:p>
            <a:pPr lvl="1"/>
            <a:r>
              <a:rPr lang="en-US" dirty="0"/>
              <a:t>Sakai</a:t>
            </a:r>
          </a:p>
          <a:p>
            <a:pPr lvl="1"/>
            <a:r>
              <a:rPr lang="en-US" dirty="0" err="1"/>
              <a:t>Tsugi</a:t>
            </a:r>
            <a:endParaRPr lang="en-US" dirty="0"/>
          </a:p>
          <a:p>
            <a:pPr lvl="1"/>
            <a:r>
              <a:rPr lang="en-US" dirty="0"/>
              <a:t>Coursera</a:t>
            </a:r>
          </a:p>
          <a:p>
            <a:pPr lvl="1"/>
            <a:r>
              <a:rPr lang="en-US" dirty="0"/>
              <a:t>edX</a:t>
            </a:r>
          </a:p>
          <a:p>
            <a:pPr lvl="1"/>
            <a:endParaRPr lang="en-US" dirty="0"/>
          </a:p>
          <a:p>
            <a:r>
              <a:rPr lang="en-US" dirty="0"/>
              <a:t>I don't like any of them particularly well (5/10)</a:t>
            </a:r>
          </a:p>
        </p:txBody>
      </p:sp>
      <p:pic>
        <p:nvPicPr>
          <p:cNvPr id="6" name="Picture 5" descr="A screenshot of a computer&#10;&#10;Description automatically generated">
            <a:extLst>
              <a:ext uri="{FF2B5EF4-FFF2-40B4-BE49-F238E27FC236}">
                <a16:creationId xmlns:a16="http://schemas.microsoft.com/office/drawing/2014/main" id="{C584C9B8-9B50-A70A-DEC4-4A5EF534D2F4}"/>
              </a:ext>
            </a:extLst>
          </p:cNvPr>
          <p:cNvPicPr>
            <a:picLocks noChangeAspect="1"/>
          </p:cNvPicPr>
          <p:nvPr/>
        </p:nvPicPr>
        <p:blipFill>
          <a:blip r:embed="rId2"/>
          <a:stretch>
            <a:fillRect/>
          </a:stretch>
        </p:blipFill>
        <p:spPr>
          <a:xfrm>
            <a:off x="4824984" y="1377058"/>
            <a:ext cx="7188828" cy="2792606"/>
          </a:xfrm>
          <a:prstGeom prst="rect">
            <a:avLst/>
          </a:prstGeom>
        </p:spPr>
      </p:pic>
    </p:spTree>
    <p:extLst>
      <p:ext uri="{BB962C8B-B14F-4D97-AF65-F5344CB8AC3E}">
        <p14:creationId xmlns:p14="http://schemas.microsoft.com/office/powerpoint/2010/main" val="2002289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86C5-42DE-D73F-9234-D09FC808E0A2}"/>
              </a:ext>
            </a:extLst>
          </p:cNvPr>
          <p:cNvSpPr>
            <a:spLocks noGrp="1"/>
          </p:cNvSpPr>
          <p:nvPr>
            <p:ph type="title"/>
          </p:nvPr>
        </p:nvSpPr>
        <p:spPr/>
        <p:txBody>
          <a:bodyPr/>
          <a:lstStyle/>
          <a:p>
            <a:r>
              <a:rPr lang="en-US" dirty="0"/>
              <a:t>As a Teacher…</a:t>
            </a:r>
          </a:p>
        </p:txBody>
      </p:sp>
      <p:sp>
        <p:nvSpPr>
          <p:cNvPr id="3" name="Content Placeholder 2">
            <a:extLst>
              <a:ext uri="{FF2B5EF4-FFF2-40B4-BE49-F238E27FC236}">
                <a16:creationId xmlns:a16="http://schemas.microsoft.com/office/drawing/2014/main" id="{C93365DD-7746-65B3-D424-CDE70ED98C22}"/>
              </a:ext>
            </a:extLst>
          </p:cNvPr>
          <p:cNvSpPr>
            <a:spLocks noGrp="1"/>
          </p:cNvSpPr>
          <p:nvPr>
            <p:ph idx="1"/>
          </p:nvPr>
        </p:nvSpPr>
        <p:spPr/>
        <p:txBody>
          <a:bodyPr/>
          <a:lstStyle/>
          <a:p>
            <a:r>
              <a:rPr lang="en-US" dirty="0"/>
              <a:t>I use many LMS's</a:t>
            </a:r>
          </a:p>
          <a:p>
            <a:pPr lvl="1"/>
            <a:r>
              <a:rPr lang="en-US" dirty="0"/>
              <a:t>Canvas</a:t>
            </a:r>
          </a:p>
          <a:p>
            <a:pPr lvl="1"/>
            <a:r>
              <a:rPr lang="en-US" dirty="0"/>
              <a:t>Sakai</a:t>
            </a:r>
          </a:p>
          <a:p>
            <a:pPr lvl="1"/>
            <a:r>
              <a:rPr lang="en-US" dirty="0" err="1"/>
              <a:t>Tsugi</a:t>
            </a:r>
            <a:endParaRPr lang="en-US" dirty="0"/>
          </a:p>
          <a:p>
            <a:pPr lvl="1"/>
            <a:r>
              <a:rPr lang="en-US" dirty="0"/>
              <a:t>Coursera</a:t>
            </a:r>
          </a:p>
          <a:p>
            <a:pPr lvl="1"/>
            <a:r>
              <a:rPr lang="en-US" dirty="0"/>
              <a:t>edX</a:t>
            </a:r>
          </a:p>
          <a:p>
            <a:pPr lvl="1"/>
            <a:endParaRPr lang="en-US" dirty="0"/>
          </a:p>
          <a:p>
            <a:r>
              <a:rPr lang="en-US" dirty="0"/>
              <a:t>I don't like any of them particularly well (5/10)</a:t>
            </a:r>
          </a:p>
          <a:p>
            <a:r>
              <a:rPr lang="en-US" dirty="0"/>
              <a:t>But the superset of the ideas *across* all these systems in a smooth, well integrated set of components would change my teaching forever</a:t>
            </a:r>
          </a:p>
        </p:txBody>
      </p:sp>
      <p:pic>
        <p:nvPicPr>
          <p:cNvPr id="4" name="Picture 3" descr="A screenshot of a computer&#10;&#10;Description automatically generated">
            <a:extLst>
              <a:ext uri="{FF2B5EF4-FFF2-40B4-BE49-F238E27FC236}">
                <a16:creationId xmlns:a16="http://schemas.microsoft.com/office/drawing/2014/main" id="{DAB95BB9-B618-4AE3-33EF-700E4A19EFC2}"/>
              </a:ext>
            </a:extLst>
          </p:cNvPr>
          <p:cNvPicPr>
            <a:picLocks noChangeAspect="1"/>
          </p:cNvPicPr>
          <p:nvPr/>
        </p:nvPicPr>
        <p:blipFill>
          <a:blip r:embed="rId2"/>
          <a:stretch>
            <a:fillRect/>
          </a:stretch>
        </p:blipFill>
        <p:spPr>
          <a:xfrm>
            <a:off x="4824984" y="1377058"/>
            <a:ext cx="7188828" cy="2792606"/>
          </a:xfrm>
          <a:prstGeom prst="rect">
            <a:avLst/>
          </a:prstGeom>
        </p:spPr>
      </p:pic>
    </p:spTree>
    <p:extLst>
      <p:ext uri="{BB962C8B-B14F-4D97-AF65-F5344CB8AC3E}">
        <p14:creationId xmlns:p14="http://schemas.microsoft.com/office/powerpoint/2010/main" val="533064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72BA-9560-D378-9B46-F9E220C81E86}"/>
              </a:ext>
            </a:extLst>
          </p:cNvPr>
          <p:cNvSpPr>
            <a:spLocks noGrp="1"/>
          </p:cNvSpPr>
          <p:nvPr>
            <p:ph type="title"/>
          </p:nvPr>
        </p:nvSpPr>
        <p:spPr>
          <a:xfrm>
            <a:off x="704985" y="537882"/>
            <a:ext cx="5391015" cy="5069542"/>
          </a:xfrm>
        </p:spPr>
        <p:txBody>
          <a:bodyPr>
            <a:normAutofit/>
          </a:bodyPr>
          <a:lstStyle/>
          <a:p>
            <a:r>
              <a:rPr lang="en-US" dirty="0"/>
              <a:t>We are at a unique moment in time…</a:t>
            </a:r>
            <a:br>
              <a:rPr lang="en-US" dirty="0"/>
            </a:br>
            <a:br>
              <a:rPr lang="en-US" dirty="0"/>
            </a:br>
            <a:br>
              <a:rPr lang="en-US" dirty="0"/>
            </a:br>
            <a:endParaRPr lang="en-US" dirty="0"/>
          </a:p>
        </p:txBody>
      </p:sp>
      <p:pic>
        <p:nvPicPr>
          <p:cNvPr id="5" name="Picture 4" descr="Light bulb on yellow background with sketched light beams and cord">
            <a:extLst>
              <a:ext uri="{FF2B5EF4-FFF2-40B4-BE49-F238E27FC236}">
                <a16:creationId xmlns:a16="http://schemas.microsoft.com/office/drawing/2014/main" id="{6DF0E6C2-6FF1-7878-4601-05896529A72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44200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72BA-9560-D378-9B46-F9E220C81E86}"/>
              </a:ext>
            </a:extLst>
          </p:cNvPr>
          <p:cNvSpPr>
            <a:spLocks noGrp="1"/>
          </p:cNvSpPr>
          <p:nvPr>
            <p:ph type="title"/>
          </p:nvPr>
        </p:nvSpPr>
        <p:spPr>
          <a:xfrm>
            <a:off x="704985" y="537882"/>
            <a:ext cx="5391015" cy="5069542"/>
          </a:xfrm>
        </p:spPr>
        <p:txBody>
          <a:bodyPr>
            <a:normAutofit/>
          </a:bodyPr>
          <a:lstStyle/>
          <a:p>
            <a:r>
              <a:rPr lang="en-US" dirty="0"/>
              <a:t>We are at a unique moment in time…</a:t>
            </a:r>
            <a:br>
              <a:rPr lang="en-US" dirty="0"/>
            </a:br>
            <a:br>
              <a:rPr lang="en-US" dirty="0"/>
            </a:br>
            <a:r>
              <a:rPr lang="en-US" dirty="0"/>
              <a:t>Just like we were 20 years ago.</a:t>
            </a:r>
          </a:p>
        </p:txBody>
      </p:sp>
      <p:pic>
        <p:nvPicPr>
          <p:cNvPr id="5" name="Picture 4" descr="Light bulb on yellow background with sketched light beams and cord">
            <a:extLst>
              <a:ext uri="{FF2B5EF4-FFF2-40B4-BE49-F238E27FC236}">
                <a16:creationId xmlns:a16="http://schemas.microsoft.com/office/drawing/2014/main" id="{6DF0E6C2-6FF1-7878-4601-05896529A72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04268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per with text and numbers&#10;&#10;Description automatically generated">
            <a:extLst>
              <a:ext uri="{FF2B5EF4-FFF2-40B4-BE49-F238E27FC236}">
                <a16:creationId xmlns:a16="http://schemas.microsoft.com/office/drawing/2014/main" id="{7BB0F708-9649-4F67-4618-2D281A3242F5}"/>
              </a:ext>
            </a:extLst>
          </p:cNvPr>
          <p:cNvPicPr>
            <a:picLocks noChangeAspect="1"/>
          </p:cNvPicPr>
          <p:nvPr/>
        </p:nvPicPr>
        <p:blipFill>
          <a:blip r:embed="rId2"/>
          <a:stretch>
            <a:fillRect/>
          </a:stretch>
        </p:blipFill>
        <p:spPr>
          <a:xfrm>
            <a:off x="0" y="0"/>
            <a:ext cx="4720747" cy="6858000"/>
          </a:xfrm>
          <a:prstGeom prst="rect">
            <a:avLst/>
          </a:prstGeom>
        </p:spPr>
      </p:pic>
      <p:sp>
        <p:nvSpPr>
          <p:cNvPr id="5" name="TextBox 4">
            <a:extLst>
              <a:ext uri="{FF2B5EF4-FFF2-40B4-BE49-F238E27FC236}">
                <a16:creationId xmlns:a16="http://schemas.microsoft.com/office/drawing/2014/main" id="{85C51FDE-6D17-6E4E-781B-AB166F826DF6}"/>
              </a:ext>
            </a:extLst>
          </p:cNvPr>
          <p:cNvSpPr txBox="1"/>
          <p:nvPr/>
        </p:nvSpPr>
        <p:spPr>
          <a:xfrm>
            <a:off x="5413514" y="1819390"/>
            <a:ext cx="6096000" cy="3170099"/>
          </a:xfrm>
          <a:prstGeom prst="rect">
            <a:avLst/>
          </a:prstGeom>
          <a:noFill/>
        </p:spPr>
        <p:txBody>
          <a:bodyPr wrap="square">
            <a:spAutoFit/>
          </a:bodyPr>
          <a:lstStyle/>
          <a:p>
            <a:r>
              <a:rPr lang="en-US" sz="2000" dirty="0">
                <a:effectLst/>
              </a:rPr>
              <a:t>The products of this project will include an Enterprise Services-based Portal, a complete Course Management System with sophisticated assessment tools, a Research Support Collaboration System, a Workflow Engine, and a Tool Portability Profile, i.e., clear standard for writing future tools that can extend this core set of educational applications. ... This effort will demonstrate the compelling economics of “software code mobility” for higher education, and it will provide a clear roadmap for others to follow. </a:t>
            </a:r>
            <a:endParaRPr lang="en-US" sz="2000" dirty="0"/>
          </a:p>
        </p:txBody>
      </p:sp>
    </p:spTree>
    <p:extLst>
      <p:ext uri="{BB962C8B-B14F-4D97-AF65-F5344CB8AC3E}">
        <p14:creationId xmlns:p14="http://schemas.microsoft.com/office/powerpoint/2010/main" val="199753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E656608-31C0-1033-77A4-8BA17A109D3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2364" y="392906"/>
            <a:ext cx="6072187" cy="6072187"/>
          </a:xfrm>
          <a:prstGeom prst="rect">
            <a:avLst/>
          </a:prstGeom>
          <a:noFill/>
          <a:ln w="76200">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492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16E23-8E45-E06C-A574-DE97311D5F2E}"/>
              </a:ext>
            </a:extLst>
          </p:cNvPr>
          <p:cNvSpPr>
            <a:spLocks noGrp="1"/>
          </p:cNvSpPr>
          <p:nvPr>
            <p:ph type="title"/>
          </p:nvPr>
        </p:nvSpPr>
        <p:spPr/>
        <p:txBody>
          <a:bodyPr/>
          <a:lstStyle/>
          <a:p>
            <a:r>
              <a:rPr lang="en-US" dirty="0"/>
              <a:t>2004 Was a Blur…</a:t>
            </a:r>
          </a:p>
        </p:txBody>
      </p:sp>
      <p:sp>
        <p:nvSpPr>
          <p:cNvPr id="3" name="Content Placeholder 2">
            <a:extLst>
              <a:ext uri="{FF2B5EF4-FFF2-40B4-BE49-F238E27FC236}">
                <a16:creationId xmlns:a16="http://schemas.microsoft.com/office/drawing/2014/main" id="{836B3DC8-9FD8-38F1-7C7E-BF88A1CC473C}"/>
              </a:ext>
            </a:extLst>
          </p:cNvPr>
          <p:cNvSpPr>
            <a:spLocks noGrp="1"/>
          </p:cNvSpPr>
          <p:nvPr>
            <p:ph idx="1"/>
          </p:nvPr>
        </p:nvSpPr>
        <p:spPr/>
        <p:txBody>
          <a:bodyPr/>
          <a:lstStyle/>
          <a:p>
            <a:r>
              <a:rPr lang="en-US" dirty="0"/>
              <a:t>Getting to know each other</a:t>
            </a:r>
          </a:p>
          <a:p>
            <a:r>
              <a:rPr lang="en-US" dirty="0"/>
              <a:t>Interest from around the world – lots of travel / recruitment</a:t>
            </a:r>
          </a:p>
          <a:p>
            <a:r>
              <a:rPr lang="en-US" dirty="0"/>
              <a:t>Where is the grade book?</a:t>
            </a:r>
          </a:p>
          <a:p>
            <a:r>
              <a:rPr lang="en-US" dirty="0"/>
              <a:t>Can you impersonate a user?</a:t>
            </a:r>
          </a:p>
          <a:p>
            <a:r>
              <a:rPr lang="en-US" dirty="0"/>
              <a:t>Is there any way to organize content other than files (like modules)?</a:t>
            </a:r>
          </a:p>
          <a:p>
            <a:r>
              <a:rPr lang="en-US" dirty="0"/>
              <a:t>JSF?  Velocity?  Hibernate? Spring?</a:t>
            </a:r>
          </a:p>
          <a:p>
            <a:pPr marL="0" indent="0">
              <a:buNone/>
            </a:pPr>
            <a:endParaRPr lang="en-US" dirty="0"/>
          </a:p>
        </p:txBody>
      </p:sp>
    </p:spTree>
    <p:extLst>
      <p:ext uri="{BB962C8B-B14F-4D97-AF65-F5344CB8AC3E}">
        <p14:creationId xmlns:p14="http://schemas.microsoft.com/office/powerpoint/2010/main" val="3755758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F615-7B70-5A59-AF53-9221607D2EE8}"/>
              </a:ext>
            </a:extLst>
          </p:cNvPr>
          <p:cNvSpPr>
            <a:spLocks noGrp="1"/>
          </p:cNvSpPr>
          <p:nvPr>
            <p:ph type="title"/>
          </p:nvPr>
        </p:nvSpPr>
        <p:spPr/>
        <p:txBody>
          <a:bodyPr/>
          <a:lstStyle/>
          <a:p>
            <a:r>
              <a:rPr lang="en-US" dirty="0"/>
              <a:t>At the end of 2004</a:t>
            </a:r>
          </a:p>
        </p:txBody>
      </p:sp>
      <p:sp>
        <p:nvSpPr>
          <p:cNvPr id="3" name="Content Placeholder 2">
            <a:extLst>
              <a:ext uri="{FF2B5EF4-FFF2-40B4-BE49-F238E27FC236}">
                <a16:creationId xmlns:a16="http://schemas.microsoft.com/office/drawing/2014/main" id="{2CBBE9EB-D320-DA66-1B90-E85B41E00C21}"/>
              </a:ext>
            </a:extLst>
          </p:cNvPr>
          <p:cNvSpPr>
            <a:spLocks noGrp="1"/>
          </p:cNvSpPr>
          <p:nvPr>
            <p:ph idx="1"/>
          </p:nvPr>
        </p:nvSpPr>
        <p:spPr/>
        <p:txBody>
          <a:bodyPr/>
          <a:lstStyle/>
          <a:p>
            <a:r>
              <a:rPr lang="en-US" dirty="0"/>
              <a:t>We had our first IMS Tools Interoperability demo scheduled</a:t>
            </a:r>
          </a:p>
          <a:p>
            <a:r>
              <a:rPr lang="en-US" dirty="0"/>
              <a:t>We released our 1.0 version "on schedule" – it was not fit for production at all</a:t>
            </a:r>
          </a:p>
          <a:p>
            <a:r>
              <a:rPr lang="en-US" dirty="0"/>
              <a:t>University of Lleida ran it in production Fall 2004 and loved it! (*)</a:t>
            </a:r>
          </a:p>
          <a:p>
            <a:r>
              <a:rPr lang="en-US" dirty="0"/>
              <a:t>All we knew was that we needed a version 2.0 ASAP! </a:t>
            </a:r>
          </a:p>
          <a:p>
            <a:pPr lvl="1"/>
            <a:r>
              <a:rPr lang="en-US" dirty="0" err="1"/>
              <a:t>Jetspeed</a:t>
            </a:r>
            <a:r>
              <a:rPr lang="en-US" dirty="0"/>
              <a:t> -&gt; Our own portal and augmented servlet</a:t>
            </a:r>
          </a:p>
          <a:p>
            <a:pPr lvl="1"/>
            <a:r>
              <a:rPr lang="en-US" dirty="0"/>
              <a:t>We needed to switch to a database</a:t>
            </a:r>
          </a:p>
          <a:p>
            <a:pPr lvl="1"/>
            <a:r>
              <a:rPr lang="en-US" dirty="0"/>
              <a:t>And we needed to build new core features during the major upheaval of Sakai 1.0 to Sakai 2.0</a:t>
            </a:r>
          </a:p>
        </p:txBody>
      </p:sp>
    </p:spTree>
    <p:extLst>
      <p:ext uri="{BB962C8B-B14F-4D97-AF65-F5344CB8AC3E}">
        <p14:creationId xmlns:p14="http://schemas.microsoft.com/office/powerpoint/2010/main" val="2742823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1D23-A51E-4925-D64D-D1DDA332417E}"/>
              </a:ext>
            </a:extLst>
          </p:cNvPr>
          <p:cNvSpPr>
            <a:spLocks noGrp="1"/>
          </p:cNvSpPr>
          <p:nvPr>
            <p:ph type="title"/>
          </p:nvPr>
        </p:nvSpPr>
        <p:spPr/>
        <p:txBody>
          <a:bodyPr/>
          <a:lstStyle/>
          <a:p>
            <a:r>
              <a:rPr lang="en-US" dirty="0"/>
              <a:t>The first half of 2005..</a:t>
            </a:r>
          </a:p>
        </p:txBody>
      </p:sp>
      <p:sp>
        <p:nvSpPr>
          <p:cNvPr id="3" name="Content Placeholder 2">
            <a:extLst>
              <a:ext uri="{FF2B5EF4-FFF2-40B4-BE49-F238E27FC236}">
                <a16:creationId xmlns:a16="http://schemas.microsoft.com/office/drawing/2014/main" id="{2AF268D2-0940-C098-F2EC-DF09025CA685}"/>
              </a:ext>
            </a:extLst>
          </p:cNvPr>
          <p:cNvSpPr>
            <a:spLocks noGrp="1"/>
          </p:cNvSpPr>
          <p:nvPr>
            <p:ph idx="1"/>
          </p:nvPr>
        </p:nvSpPr>
        <p:spPr/>
        <p:txBody>
          <a:bodyPr/>
          <a:lstStyle/>
          <a:p>
            <a:r>
              <a:rPr lang="en-US" dirty="0"/>
              <a:t>Sakai 2.0 was released in June 2005 just in time for our Baltimore Conference</a:t>
            </a:r>
          </a:p>
          <a:p>
            <a:pPr lvl="1"/>
            <a:r>
              <a:rPr lang="en-US" dirty="0"/>
              <a:t>It was an amazing rewrite – long hours and tough choices</a:t>
            </a:r>
          </a:p>
          <a:p>
            <a:r>
              <a:rPr lang="en-US" dirty="0"/>
              <a:t>The Summer 2005 conference was *packed* - tons of interest</a:t>
            </a:r>
          </a:p>
          <a:p>
            <a:r>
              <a:rPr lang="en-US" dirty="0"/>
              <a:t>Sakai was growing – it "looked" exponential at the time </a:t>
            </a:r>
            <a:r>
              <a:rPr lang="en-US" dirty="0">
                <a:sym typeface="Wingdings" pitchFamily="2" charset="2"/>
              </a:rPr>
              <a:t></a:t>
            </a:r>
            <a:endParaRPr lang="en-US" dirty="0"/>
          </a:p>
        </p:txBody>
      </p:sp>
    </p:spTree>
    <p:extLst>
      <p:ext uri="{BB962C8B-B14F-4D97-AF65-F5344CB8AC3E}">
        <p14:creationId xmlns:p14="http://schemas.microsoft.com/office/powerpoint/2010/main" val="2638384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uple of men standing on a balcony&#10;&#10;Description automatically generated">
            <a:extLst>
              <a:ext uri="{FF2B5EF4-FFF2-40B4-BE49-F238E27FC236}">
                <a16:creationId xmlns:a16="http://schemas.microsoft.com/office/drawing/2014/main" id="{E868CB60-4B75-6FF4-0380-032FEBB12690}"/>
              </a:ext>
            </a:extLst>
          </p:cNvPr>
          <p:cNvPicPr>
            <a:picLocks noChangeAspect="1"/>
          </p:cNvPicPr>
          <p:nvPr/>
        </p:nvPicPr>
        <p:blipFill>
          <a:blip r:embed="rId2"/>
          <a:stretch>
            <a:fillRect/>
          </a:stretch>
        </p:blipFill>
        <p:spPr>
          <a:xfrm>
            <a:off x="2032000" y="381000"/>
            <a:ext cx="7772400" cy="5829300"/>
          </a:xfrm>
          <a:prstGeom prst="rect">
            <a:avLst/>
          </a:prstGeom>
        </p:spPr>
      </p:pic>
      <p:sp>
        <p:nvSpPr>
          <p:cNvPr id="4" name="TextBox 3">
            <a:extLst>
              <a:ext uri="{FF2B5EF4-FFF2-40B4-BE49-F238E27FC236}">
                <a16:creationId xmlns:a16="http://schemas.microsoft.com/office/drawing/2014/main" id="{973A2770-8E05-877F-CF67-9A9B87C050E2}"/>
              </a:ext>
            </a:extLst>
          </p:cNvPr>
          <p:cNvSpPr txBox="1"/>
          <p:nvPr/>
        </p:nvSpPr>
        <p:spPr>
          <a:xfrm>
            <a:off x="10160000" y="6210300"/>
            <a:ext cx="1491114" cy="369332"/>
          </a:xfrm>
          <a:prstGeom prst="rect">
            <a:avLst/>
          </a:prstGeom>
          <a:noFill/>
        </p:spPr>
        <p:txBody>
          <a:bodyPr wrap="none" rtlCol="0">
            <a:spAutoFit/>
          </a:bodyPr>
          <a:lstStyle/>
          <a:p>
            <a:r>
              <a:rPr lang="en-US" dirty="0"/>
              <a:t>April 27, 2005</a:t>
            </a:r>
          </a:p>
        </p:txBody>
      </p:sp>
    </p:spTree>
    <p:extLst>
      <p:ext uri="{BB962C8B-B14F-4D97-AF65-F5344CB8AC3E}">
        <p14:creationId xmlns:p14="http://schemas.microsoft.com/office/powerpoint/2010/main" val="2973696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1248</TotalTime>
  <Words>1348</Words>
  <Application>Microsoft Macintosh PowerPoint</Application>
  <PresentationFormat>Widescreen</PresentationFormat>
  <Paragraphs>154</Paragraphs>
  <Slides>38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Sakai: Twenty Years of Innovation</vt:lpstr>
      <vt:lpstr>PowerPoint Presentation</vt:lpstr>
      <vt:lpstr>PowerPoint Presentation</vt:lpstr>
      <vt:lpstr>PowerPoint Presentation</vt:lpstr>
      <vt:lpstr>PowerPoint Presentation</vt:lpstr>
      <vt:lpstr>2004 Was a Blur…</vt:lpstr>
      <vt:lpstr>At the end of 2004</vt:lpstr>
      <vt:lpstr>The first half of 2005..</vt:lpstr>
      <vt:lpstr>PowerPoint Presentation</vt:lpstr>
      <vt:lpstr>PowerPoint Presentation</vt:lpstr>
      <vt:lpstr>PowerPoint Presentation</vt:lpstr>
      <vt:lpstr>PowerPoint Presentation</vt:lpstr>
      <vt:lpstr>PowerPoint Presentation</vt:lpstr>
      <vt:lpstr>Sakai's fearless innovation, focus on interoperability, and leadership changed the LMS market forever</vt:lpstr>
      <vt:lpstr>Goal in 2008: Rewrite Sakai (*)</vt:lpstr>
      <vt:lpstr>Sakai 3 / Open Academic Environment</vt:lpstr>
      <vt:lpstr>Meanwhile in Utah in 2008</vt:lpstr>
      <vt:lpstr>Canvas was a Successful Rewrite of Sakai</vt:lpstr>
      <vt:lpstr>PowerPoint Presentation</vt:lpstr>
      <vt:lpstr>PowerPoint Presentation</vt:lpstr>
      <vt:lpstr>PowerPoint Presentation</vt:lpstr>
      <vt:lpstr>Canvas is #1 where Moodle is not #1</vt:lpstr>
      <vt:lpstr>Refocusing on the Sakai Java code base</vt:lpstr>
      <vt:lpstr>PowerPoint Presentation</vt:lpstr>
      <vt:lpstr>PowerPoint Presentation</vt:lpstr>
      <vt:lpstr>Sakai Leadership Going Forward</vt:lpstr>
      <vt:lpstr>SakaiPlus</vt:lpstr>
      <vt:lpstr>Beyond SakaiPlus</vt:lpstr>
      <vt:lpstr>If you were to build an LMS in 2024…</vt:lpstr>
      <vt:lpstr>What is an LMS?</vt:lpstr>
      <vt:lpstr>Why Rewrites Fail or Take a Long Time</vt:lpstr>
      <vt:lpstr>The History of LMS Rewrites</vt:lpstr>
      <vt:lpstr>What if…</vt:lpstr>
      <vt:lpstr>As a Teacher…</vt:lpstr>
      <vt:lpstr>As a Teacher…</vt:lpstr>
      <vt:lpstr>As a Teacher…</vt:lpstr>
      <vt:lpstr>We are at a unique moment in time…   </vt:lpstr>
      <vt:lpstr>We are at a unique moment in time…  Just like we were 20 years ago.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Severance, Charles</dc:creator>
  <cp:lastModifiedBy>Severance, Charles</cp:lastModifiedBy>
  <cp:revision>53</cp:revision>
  <dcterms:created xsi:type="dcterms:W3CDTF">2023-07-04T15:19:46Z</dcterms:created>
  <dcterms:modified xsi:type="dcterms:W3CDTF">2023-08-27T16:57:03Z</dcterms:modified>
</cp:coreProperties>
</file>